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5"/>
  </p:notesMasterIdLst>
  <p:handoutMasterIdLst>
    <p:handoutMasterId r:id="rId36"/>
  </p:handoutMasterIdLst>
  <p:sldIdLst>
    <p:sldId id="256" r:id="rId2"/>
    <p:sldId id="257" r:id="rId3"/>
    <p:sldId id="274" r:id="rId4"/>
    <p:sldId id="275" r:id="rId5"/>
    <p:sldId id="259" r:id="rId6"/>
    <p:sldId id="296" r:id="rId7"/>
    <p:sldId id="263" r:id="rId8"/>
    <p:sldId id="262" r:id="rId9"/>
    <p:sldId id="283" r:id="rId10"/>
    <p:sldId id="299" r:id="rId11"/>
    <p:sldId id="297" r:id="rId12"/>
    <p:sldId id="287" r:id="rId13"/>
    <p:sldId id="264" r:id="rId14"/>
    <p:sldId id="288" r:id="rId15"/>
    <p:sldId id="290" r:id="rId16"/>
    <p:sldId id="291" r:id="rId17"/>
    <p:sldId id="265" r:id="rId18"/>
    <p:sldId id="313" r:id="rId19"/>
    <p:sldId id="317" r:id="rId20"/>
    <p:sldId id="314" r:id="rId21"/>
    <p:sldId id="318"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708" autoAdjust="0"/>
  </p:normalViewPr>
  <p:slideViewPr>
    <p:cSldViewPr snapToGrid="0">
      <p:cViewPr varScale="1">
        <p:scale>
          <a:sx n="51" d="100"/>
          <a:sy n="51" d="100"/>
        </p:scale>
        <p:origin x="1500"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8680F-1CC1-4DE4-9B79-C59F615F185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2F13398-E7EF-4E8B-B8F1-DF18E7F0C6AC}">
      <dgm:prSet phldrT="[Text]" custT="1"/>
      <dgm:spPr>
        <a:solidFill>
          <a:schemeClr val="tx2"/>
        </a:solidFill>
        <a:ln>
          <a:solidFill>
            <a:schemeClr val="tx2"/>
          </a:solidFill>
        </a:ln>
      </dgm:spPr>
      <dgm: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200+ Audits</a:t>
          </a:r>
          <a:endParaRPr lang="en-US" sz="1400" b="1" dirty="0">
            <a:latin typeface="Tahoma" panose="020B0604030504040204" pitchFamily="34" charset="0"/>
            <a:ea typeface="Tahoma" panose="020B0604030504040204" pitchFamily="34" charset="0"/>
            <a:cs typeface="Tahoma" panose="020B0604030504040204" pitchFamily="34" charset="0"/>
          </a:endParaRPr>
        </a:p>
      </dgm:t>
    </dgm:pt>
    <dgm:pt modelId="{E1C6BAA1-458A-4FE6-9251-55B768EBA72D}" type="parTrans" cxnId="{5FC82CF7-9DD9-44DE-8122-6FDA2BAE981E}">
      <dgm:prSet/>
      <dgm:spPr/>
      <dgm:t>
        <a:bodyPr/>
        <a:lstStyle/>
        <a:p>
          <a:endParaRPr lang="en-US"/>
        </a:p>
      </dgm:t>
    </dgm:pt>
    <dgm:pt modelId="{7C1B3DB4-4FB2-43AF-92EF-201A4CAC44E7}" type="sibTrans" cxnId="{5FC82CF7-9DD9-44DE-8122-6FDA2BAE981E}">
      <dgm:prSet/>
      <dgm:spPr/>
      <dgm:t>
        <a:bodyPr/>
        <a:lstStyle/>
        <a:p>
          <a:endParaRPr lang="en-US"/>
        </a:p>
      </dgm:t>
    </dgm:pt>
    <dgm:pt modelId="{77904E7D-CEF9-4376-9035-22F036ECC36C}">
      <dgm:prSet phldrT="[Text]" custT="1"/>
      <dgm:spPr>
        <a:ln>
          <a:solidFill>
            <a:schemeClr val="tx2"/>
          </a:solidFill>
        </a:ln>
      </dgm:spPr>
      <dgm:t>
        <a:bodyPr/>
        <a:lstStyle/>
        <a:p>
          <a:r>
            <a:rPr lang="en-US" sz="2000" dirty="0" smtClean="0">
              <a:latin typeface="Century Gothic" panose="020B0502020202020204" pitchFamily="34" charset="0"/>
              <a:ea typeface="Tahoma" panose="020B0604030504040204" pitchFamily="34" charset="0"/>
              <a:cs typeface="Tahoma" panose="020B0604030504040204" pitchFamily="34" charset="0"/>
            </a:rPr>
            <a:t>CPA firm inspections</a:t>
          </a:r>
          <a:endParaRPr lang="en-US" sz="2000" dirty="0">
            <a:latin typeface="Century Gothic" panose="020B0502020202020204" pitchFamily="34" charset="0"/>
            <a:ea typeface="Tahoma" panose="020B0604030504040204" pitchFamily="34" charset="0"/>
            <a:cs typeface="Tahoma" panose="020B0604030504040204" pitchFamily="34" charset="0"/>
          </a:endParaRPr>
        </a:p>
      </dgm:t>
    </dgm:pt>
    <dgm:pt modelId="{2EBE1693-93F9-419B-B53B-A3B20B291A5A}" type="parTrans" cxnId="{60BF29BC-CFA9-4439-9D07-1F683FFF85E6}">
      <dgm:prSet/>
      <dgm:spPr/>
      <dgm:t>
        <a:bodyPr/>
        <a:lstStyle/>
        <a:p>
          <a:endParaRPr lang="en-US"/>
        </a:p>
      </dgm:t>
    </dgm:pt>
    <dgm:pt modelId="{25F26AD7-69B0-483D-B957-B3D6B31B16E7}" type="sibTrans" cxnId="{60BF29BC-CFA9-4439-9D07-1F683FFF85E6}">
      <dgm:prSet/>
      <dgm:spPr/>
      <dgm:t>
        <a:bodyPr/>
        <a:lstStyle/>
        <a:p>
          <a:endParaRPr lang="en-US"/>
        </a:p>
      </dgm:t>
    </dgm:pt>
    <dgm:pt modelId="{F0DAACDC-B4ED-443F-AD03-971735411F76}">
      <dgm:prSet phldrT="[Text]" custT="1"/>
      <dgm:spPr>
        <a:ln>
          <a:solidFill>
            <a:schemeClr val="tx2"/>
          </a:solidFill>
        </a:ln>
      </dgm:spPr>
      <dgm:t>
        <a:bodyPr/>
        <a:lstStyle/>
        <a:p>
          <a:r>
            <a:rPr lang="en-US" sz="2000" dirty="0" smtClean="0">
              <a:latin typeface="Century Gothic" panose="020B0502020202020204" pitchFamily="34" charset="0"/>
              <a:ea typeface="Tahoma" panose="020B0604030504040204" pitchFamily="34" charset="0"/>
              <a:cs typeface="Tahoma" panose="020B0604030504040204" pitchFamily="34" charset="0"/>
            </a:rPr>
            <a:t>How does firm manage audit practice</a:t>
          </a:r>
          <a:endParaRPr lang="en-US" sz="2000" dirty="0">
            <a:latin typeface="Century Gothic" panose="020B0502020202020204" pitchFamily="34" charset="0"/>
            <a:ea typeface="Tahoma" panose="020B0604030504040204" pitchFamily="34" charset="0"/>
            <a:cs typeface="Tahoma" panose="020B0604030504040204" pitchFamily="34" charset="0"/>
          </a:endParaRPr>
        </a:p>
      </dgm:t>
    </dgm:pt>
    <dgm:pt modelId="{91B83FC0-7982-4252-9A7A-A13C9CA2CCDD}" type="parTrans" cxnId="{53143566-E888-438C-A344-BA9FC31AD69D}">
      <dgm:prSet/>
      <dgm:spPr/>
      <dgm:t>
        <a:bodyPr/>
        <a:lstStyle/>
        <a:p>
          <a:endParaRPr lang="en-US"/>
        </a:p>
      </dgm:t>
    </dgm:pt>
    <dgm:pt modelId="{5A0EF757-AA2A-4AB8-9C69-EBC0F7EEB5BC}" type="sibTrans" cxnId="{53143566-E888-438C-A344-BA9FC31AD69D}">
      <dgm:prSet/>
      <dgm:spPr/>
      <dgm:t>
        <a:bodyPr/>
        <a:lstStyle/>
        <a:p>
          <a:endParaRPr lang="en-US"/>
        </a:p>
      </dgm:t>
    </dgm:pt>
    <dgm:pt modelId="{28F84449-65C8-4BC6-A3DD-4C84B8CCDCE6}">
      <dgm:prSet phldrT="[Text]" custT="1"/>
      <dgm:spPr>
        <a:solidFill>
          <a:schemeClr val="tx2"/>
        </a:solidFill>
        <a:ln>
          <a:solidFill>
            <a:schemeClr val="tx2"/>
          </a:solidFill>
        </a:ln>
      </dgm:spPr>
      <dgm: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100-199 Audits</a:t>
          </a:r>
          <a:endParaRPr lang="en-US" sz="1400" b="1" dirty="0">
            <a:latin typeface="Tahoma" panose="020B0604030504040204" pitchFamily="34" charset="0"/>
            <a:ea typeface="Tahoma" panose="020B0604030504040204" pitchFamily="34" charset="0"/>
            <a:cs typeface="Tahoma" panose="020B0604030504040204" pitchFamily="34" charset="0"/>
          </a:endParaRPr>
        </a:p>
      </dgm:t>
    </dgm:pt>
    <dgm:pt modelId="{5EA75C8D-3252-45CD-A881-6C44D2EC2279}" type="parTrans" cxnId="{38ABC969-6D3B-45BA-8922-ECE96C10676C}">
      <dgm:prSet/>
      <dgm:spPr/>
      <dgm:t>
        <a:bodyPr/>
        <a:lstStyle/>
        <a:p>
          <a:endParaRPr lang="en-US"/>
        </a:p>
      </dgm:t>
    </dgm:pt>
    <dgm:pt modelId="{A91DF51D-E02E-4696-BA24-265749BC9F85}" type="sibTrans" cxnId="{38ABC969-6D3B-45BA-8922-ECE96C10676C}">
      <dgm:prSet/>
      <dgm:spPr/>
      <dgm:t>
        <a:bodyPr/>
        <a:lstStyle/>
        <a:p>
          <a:endParaRPr lang="en-US"/>
        </a:p>
      </dgm:t>
    </dgm:pt>
    <dgm:pt modelId="{FBDED639-A78F-430A-A608-9C99AD79BA78}">
      <dgm:prSet phldrT="[Text]" custT="1"/>
      <dgm:spPr>
        <a:ln>
          <a:solidFill>
            <a:schemeClr val="tx2"/>
          </a:solidFill>
        </a:ln>
      </dgm:spPr>
      <dgm:t>
        <a:bodyPr/>
        <a:lstStyle/>
        <a:p>
          <a:r>
            <a:rPr lang="en-US" sz="2000" dirty="0" smtClean="0">
              <a:latin typeface="+mn-lt"/>
              <a:ea typeface="Tahoma" panose="020B0604030504040204" pitchFamily="34" charset="0"/>
              <a:cs typeface="Tahoma" panose="020B0604030504040204" pitchFamily="34" charset="0"/>
            </a:rPr>
            <a:t>How does firm manage practice</a:t>
          </a:r>
          <a:endParaRPr lang="en-US" sz="2000" dirty="0">
            <a:latin typeface="+mn-lt"/>
            <a:ea typeface="Tahoma" panose="020B0604030504040204" pitchFamily="34" charset="0"/>
            <a:cs typeface="Tahoma" panose="020B0604030504040204" pitchFamily="34" charset="0"/>
          </a:endParaRPr>
        </a:p>
      </dgm:t>
    </dgm:pt>
    <dgm:pt modelId="{5E846302-0BEC-4C69-B0A6-2F06E03AA862}" type="parTrans" cxnId="{166DAAD6-2708-4F45-A13E-5964CD3BF87C}">
      <dgm:prSet/>
      <dgm:spPr/>
      <dgm:t>
        <a:bodyPr/>
        <a:lstStyle/>
        <a:p>
          <a:endParaRPr lang="en-US"/>
        </a:p>
      </dgm:t>
    </dgm:pt>
    <dgm:pt modelId="{5D40E97F-996D-4FC0-8BF0-8599378C693C}" type="sibTrans" cxnId="{166DAAD6-2708-4F45-A13E-5964CD3BF87C}">
      <dgm:prSet/>
      <dgm:spPr/>
      <dgm:t>
        <a:bodyPr/>
        <a:lstStyle/>
        <a:p>
          <a:endParaRPr lang="en-US"/>
        </a:p>
      </dgm:t>
    </dgm:pt>
    <dgm:pt modelId="{193A603D-812E-48D0-92F2-BF7BDABF1174}">
      <dgm:prSet phldrT="[Text]" custT="1"/>
      <dgm:spPr>
        <a:ln>
          <a:solidFill>
            <a:schemeClr val="tx2"/>
          </a:solidFill>
        </a:ln>
      </dgm:spPr>
      <dgm:t>
        <a:bodyPr/>
        <a:lstStyle/>
        <a:p>
          <a:r>
            <a:rPr lang="en-US" sz="2000" dirty="0" smtClean="0">
              <a:latin typeface="+mn-lt"/>
              <a:ea typeface="Tahoma" panose="020B0604030504040204" pitchFamily="34" charset="0"/>
              <a:cs typeface="Tahoma" panose="020B0604030504040204" pitchFamily="34" charset="0"/>
            </a:rPr>
            <a:t>Review of several audit engagements</a:t>
          </a:r>
          <a:endParaRPr lang="en-US" sz="2000" dirty="0">
            <a:latin typeface="+mn-lt"/>
            <a:ea typeface="Tahoma" panose="020B0604030504040204" pitchFamily="34" charset="0"/>
            <a:cs typeface="Tahoma" panose="020B0604030504040204" pitchFamily="34" charset="0"/>
          </a:endParaRPr>
        </a:p>
      </dgm:t>
    </dgm:pt>
    <dgm:pt modelId="{719B304F-B965-4885-8300-4864046C00D5}" type="parTrans" cxnId="{58006AE8-08B2-445A-969E-AD71F19F095D}">
      <dgm:prSet/>
      <dgm:spPr/>
      <dgm:t>
        <a:bodyPr/>
        <a:lstStyle/>
        <a:p>
          <a:endParaRPr lang="en-US"/>
        </a:p>
      </dgm:t>
    </dgm:pt>
    <dgm:pt modelId="{CC2ABADA-942E-4DB2-BE87-ACBF7EFD536A}" type="sibTrans" cxnId="{58006AE8-08B2-445A-969E-AD71F19F095D}">
      <dgm:prSet/>
      <dgm:spPr/>
      <dgm:t>
        <a:bodyPr/>
        <a:lstStyle/>
        <a:p>
          <a:endParaRPr lang="en-US"/>
        </a:p>
      </dgm:t>
    </dgm:pt>
    <dgm:pt modelId="{D51965AB-43B3-4D6C-9A42-E85ACA667A29}">
      <dgm:prSet phldrT="[Text]" custT="1"/>
      <dgm:spPr>
        <a:solidFill>
          <a:schemeClr val="tx2"/>
        </a:solidFill>
        <a:ln>
          <a:solidFill>
            <a:schemeClr val="tx2"/>
          </a:solidFill>
        </a:ln>
      </dgm:spPr>
      <dgm: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Less than 100 Audits</a:t>
          </a:r>
          <a:endParaRPr lang="en-US" sz="1400" b="1" dirty="0">
            <a:latin typeface="Tahoma" panose="020B0604030504040204" pitchFamily="34" charset="0"/>
            <a:ea typeface="Tahoma" panose="020B0604030504040204" pitchFamily="34" charset="0"/>
            <a:cs typeface="Tahoma" panose="020B0604030504040204" pitchFamily="34" charset="0"/>
          </a:endParaRPr>
        </a:p>
      </dgm:t>
    </dgm:pt>
    <dgm:pt modelId="{49748F2D-2C72-4082-9346-2ABB78486B83}" type="parTrans" cxnId="{D16218FD-EF66-494B-946A-80771D4B9467}">
      <dgm:prSet/>
      <dgm:spPr/>
      <dgm:t>
        <a:bodyPr/>
        <a:lstStyle/>
        <a:p>
          <a:endParaRPr lang="en-US"/>
        </a:p>
      </dgm:t>
    </dgm:pt>
    <dgm:pt modelId="{5C104DD8-404B-4902-B69F-D2C4676BBA7D}" type="sibTrans" cxnId="{D16218FD-EF66-494B-946A-80771D4B9467}">
      <dgm:prSet/>
      <dgm:spPr/>
      <dgm:t>
        <a:bodyPr/>
        <a:lstStyle/>
        <a:p>
          <a:endParaRPr lang="en-US"/>
        </a:p>
      </dgm:t>
    </dgm:pt>
    <dgm:pt modelId="{6038C1AA-2BFC-46D7-825C-A91CE13B62AC}">
      <dgm:prSet phldrT="[Text]" custT="1"/>
      <dgm:spPr>
        <a:ln>
          <a:solidFill>
            <a:schemeClr val="tx2"/>
          </a:solidFill>
        </a:ln>
      </dgm:spPr>
      <dgm:t>
        <a:bodyPr/>
        <a:lstStyle/>
        <a:p>
          <a:r>
            <a:rPr lang="en-US" sz="2000" dirty="0" smtClean="0">
              <a:latin typeface="+mn-lt"/>
              <a:ea typeface="Tahoma" panose="020B0604030504040204" pitchFamily="34" charset="0"/>
              <a:cs typeface="Tahoma" panose="020B0604030504040204" pitchFamily="34" charset="0"/>
            </a:rPr>
            <a:t>Review of individual audit engagement</a:t>
          </a:r>
          <a:endParaRPr lang="en-US" sz="2000" dirty="0">
            <a:latin typeface="+mn-lt"/>
            <a:ea typeface="Tahoma" panose="020B0604030504040204" pitchFamily="34" charset="0"/>
            <a:cs typeface="Tahoma" panose="020B0604030504040204" pitchFamily="34" charset="0"/>
          </a:endParaRPr>
        </a:p>
      </dgm:t>
    </dgm:pt>
    <dgm:pt modelId="{340921B6-E4DB-4C67-9B1F-2949C4778901}" type="parTrans" cxnId="{D3368180-3975-44FB-8A2C-EDBDF9638EDE}">
      <dgm:prSet/>
      <dgm:spPr/>
      <dgm:t>
        <a:bodyPr/>
        <a:lstStyle/>
        <a:p>
          <a:endParaRPr lang="en-US"/>
        </a:p>
      </dgm:t>
    </dgm:pt>
    <dgm:pt modelId="{BAF794A2-BBE6-40C6-BE24-540D9A5A0254}" type="sibTrans" cxnId="{D3368180-3975-44FB-8A2C-EDBDF9638EDE}">
      <dgm:prSet/>
      <dgm:spPr/>
      <dgm:t>
        <a:bodyPr/>
        <a:lstStyle/>
        <a:p>
          <a:endParaRPr lang="en-US"/>
        </a:p>
      </dgm:t>
    </dgm:pt>
    <dgm:pt modelId="{DA7C131E-5FCC-4FBA-96B2-516C1B8F48F0}">
      <dgm:prSet phldrT="[Text]" custT="1"/>
      <dgm:spPr>
        <a:ln>
          <a:solidFill>
            <a:schemeClr val="tx2"/>
          </a:solidFill>
        </a:ln>
      </dgm:spPr>
      <dgm:t>
        <a:bodyPr/>
        <a:lstStyle/>
        <a:p>
          <a:r>
            <a:rPr lang="en-US" sz="2000" dirty="0" smtClean="0">
              <a:latin typeface="+mn-lt"/>
              <a:ea typeface="Tahoma" panose="020B0604030504040204" pitchFamily="34" charset="0"/>
              <a:cs typeface="Tahoma" panose="020B0604030504040204" pitchFamily="34" charset="0"/>
            </a:rPr>
            <a:t>Targeting is more statistically based</a:t>
          </a:r>
          <a:endParaRPr lang="en-US" sz="2000" dirty="0">
            <a:latin typeface="+mn-lt"/>
            <a:ea typeface="Tahoma" panose="020B0604030504040204" pitchFamily="34" charset="0"/>
            <a:cs typeface="Tahoma" panose="020B0604030504040204" pitchFamily="34" charset="0"/>
          </a:endParaRPr>
        </a:p>
      </dgm:t>
    </dgm:pt>
    <dgm:pt modelId="{89C418F1-FB89-4BDB-9EB3-8E239A902D2A}" type="parTrans" cxnId="{4653223B-8D7E-4238-809E-F3473EBA4548}">
      <dgm:prSet/>
      <dgm:spPr/>
      <dgm:t>
        <a:bodyPr/>
        <a:lstStyle/>
        <a:p>
          <a:endParaRPr lang="en-US"/>
        </a:p>
      </dgm:t>
    </dgm:pt>
    <dgm:pt modelId="{98C93813-C905-40FE-B527-2D2DDE5F7CAF}" type="sibTrans" cxnId="{4653223B-8D7E-4238-809E-F3473EBA4548}">
      <dgm:prSet/>
      <dgm:spPr/>
      <dgm:t>
        <a:bodyPr/>
        <a:lstStyle/>
        <a:p>
          <a:endParaRPr lang="en-US"/>
        </a:p>
      </dgm:t>
    </dgm:pt>
    <dgm:pt modelId="{82052046-8493-46CD-8FB4-5FC4369B415D}" type="pres">
      <dgm:prSet presAssocID="{6BB8680F-1CC1-4DE4-9B79-C59F615F185F}" presName="linearFlow" presStyleCnt="0">
        <dgm:presLayoutVars>
          <dgm:dir/>
          <dgm:animLvl val="lvl"/>
          <dgm:resizeHandles val="exact"/>
        </dgm:presLayoutVars>
      </dgm:prSet>
      <dgm:spPr/>
      <dgm:t>
        <a:bodyPr/>
        <a:lstStyle/>
        <a:p>
          <a:endParaRPr lang="en-US"/>
        </a:p>
      </dgm:t>
    </dgm:pt>
    <dgm:pt modelId="{5DC03E17-BBA9-4CC7-BF12-1889D7BB5B44}" type="pres">
      <dgm:prSet presAssocID="{D2F13398-E7EF-4E8B-B8F1-DF18E7F0C6AC}" presName="composite" presStyleCnt="0"/>
      <dgm:spPr/>
    </dgm:pt>
    <dgm:pt modelId="{5AF69CAC-2265-4A9C-BE24-5906F0080887}" type="pres">
      <dgm:prSet presAssocID="{D2F13398-E7EF-4E8B-B8F1-DF18E7F0C6AC}" presName="parentText" presStyleLbl="alignNode1" presStyleIdx="0" presStyleCnt="3">
        <dgm:presLayoutVars>
          <dgm:chMax val="1"/>
          <dgm:bulletEnabled val="1"/>
        </dgm:presLayoutVars>
      </dgm:prSet>
      <dgm:spPr/>
      <dgm:t>
        <a:bodyPr/>
        <a:lstStyle/>
        <a:p>
          <a:endParaRPr lang="en-US"/>
        </a:p>
      </dgm:t>
    </dgm:pt>
    <dgm:pt modelId="{4F359FFF-3912-481F-95D0-34B2B32F48B4}" type="pres">
      <dgm:prSet presAssocID="{D2F13398-E7EF-4E8B-B8F1-DF18E7F0C6AC}" presName="descendantText" presStyleLbl="alignAcc1" presStyleIdx="0" presStyleCnt="3">
        <dgm:presLayoutVars>
          <dgm:bulletEnabled val="1"/>
        </dgm:presLayoutVars>
      </dgm:prSet>
      <dgm:spPr/>
      <dgm:t>
        <a:bodyPr/>
        <a:lstStyle/>
        <a:p>
          <a:endParaRPr lang="en-US"/>
        </a:p>
      </dgm:t>
    </dgm:pt>
    <dgm:pt modelId="{EE84D0E1-6BC0-47FA-A8E6-C8913CB5BAC1}" type="pres">
      <dgm:prSet presAssocID="{7C1B3DB4-4FB2-43AF-92EF-201A4CAC44E7}" presName="sp" presStyleCnt="0"/>
      <dgm:spPr/>
    </dgm:pt>
    <dgm:pt modelId="{2D8CD195-4414-4579-87B9-7BCD5AF9DEB2}" type="pres">
      <dgm:prSet presAssocID="{28F84449-65C8-4BC6-A3DD-4C84B8CCDCE6}" presName="composite" presStyleCnt="0"/>
      <dgm:spPr/>
    </dgm:pt>
    <dgm:pt modelId="{6EB14EFB-7014-45AC-B7D4-F043A43726D6}" type="pres">
      <dgm:prSet presAssocID="{28F84449-65C8-4BC6-A3DD-4C84B8CCDCE6}" presName="parentText" presStyleLbl="alignNode1" presStyleIdx="1" presStyleCnt="3" custLinFactNeighborY="-3614">
        <dgm:presLayoutVars>
          <dgm:chMax val="1"/>
          <dgm:bulletEnabled val="1"/>
        </dgm:presLayoutVars>
      </dgm:prSet>
      <dgm:spPr/>
      <dgm:t>
        <a:bodyPr/>
        <a:lstStyle/>
        <a:p>
          <a:endParaRPr lang="en-US"/>
        </a:p>
      </dgm:t>
    </dgm:pt>
    <dgm:pt modelId="{18CAB040-79A9-4888-B804-846A54BE3C7D}" type="pres">
      <dgm:prSet presAssocID="{28F84449-65C8-4BC6-A3DD-4C84B8CCDCE6}" presName="descendantText" presStyleLbl="alignAcc1" presStyleIdx="1" presStyleCnt="3" custLinFactNeighborY="-5560">
        <dgm:presLayoutVars>
          <dgm:bulletEnabled val="1"/>
        </dgm:presLayoutVars>
      </dgm:prSet>
      <dgm:spPr/>
      <dgm:t>
        <a:bodyPr/>
        <a:lstStyle/>
        <a:p>
          <a:endParaRPr lang="en-US"/>
        </a:p>
      </dgm:t>
    </dgm:pt>
    <dgm:pt modelId="{5E593897-300E-4C61-8458-E8970FD48CC7}" type="pres">
      <dgm:prSet presAssocID="{A91DF51D-E02E-4696-BA24-265749BC9F85}" presName="sp" presStyleCnt="0"/>
      <dgm:spPr/>
    </dgm:pt>
    <dgm:pt modelId="{9572F2DE-5272-4B52-A84C-30E89E42F42A}" type="pres">
      <dgm:prSet presAssocID="{D51965AB-43B3-4D6C-9A42-E85ACA667A29}" presName="composite" presStyleCnt="0"/>
      <dgm:spPr/>
    </dgm:pt>
    <dgm:pt modelId="{61B3D46B-2E7F-4017-9689-06CD88C3A015}" type="pres">
      <dgm:prSet presAssocID="{D51965AB-43B3-4D6C-9A42-E85ACA667A29}" presName="parentText" presStyleLbl="alignNode1" presStyleIdx="2" presStyleCnt="3" custLinFactNeighborY="-3614">
        <dgm:presLayoutVars>
          <dgm:chMax val="1"/>
          <dgm:bulletEnabled val="1"/>
        </dgm:presLayoutVars>
      </dgm:prSet>
      <dgm:spPr/>
      <dgm:t>
        <a:bodyPr/>
        <a:lstStyle/>
        <a:p>
          <a:endParaRPr lang="en-US"/>
        </a:p>
      </dgm:t>
    </dgm:pt>
    <dgm:pt modelId="{C3B33F28-EC0A-4610-96DA-F9F76BA6C97F}" type="pres">
      <dgm:prSet presAssocID="{D51965AB-43B3-4D6C-9A42-E85ACA667A29}" presName="descendantText" presStyleLbl="alignAcc1" presStyleIdx="2" presStyleCnt="3" custLinFactNeighborY="-5560">
        <dgm:presLayoutVars>
          <dgm:bulletEnabled val="1"/>
        </dgm:presLayoutVars>
      </dgm:prSet>
      <dgm:spPr/>
      <dgm:t>
        <a:bodyPr/>
        <a:lstStyle/>
        <a:p>
          <a:endParaRPr lang="en-US"/>
        </a:p>
      </dgm:t>
    </dgm:pt>
  </dgm:ptLst>
  <dgm:cxnLst>
    <dgm:cxn modelId="{D16218FD-EF66-494B-946A-80771D4B9467}" srcId="{6BB8680F-1CC1-4DE4-9B79-C59F615F185F}" destId="{D51965AB-43B3-4D6C-9A42-E85ACA667A29}" srcOrd="2" destOrd="0" parTransId="{49748F2D-2C72-4082-9346-2ABB78486B83}" sibTransId="{5C104DD8-404B-4902-B69F-D2C4676BBA7D}"/>
    <dgm:cxn modelId="{58006AE8-08B2-445A-969E-AD71F19F095D}" srcId="{28F84449-65C8-4BC6-A3DD-4C84B8CCDCE6}" destId="{193A603D-812E-48D0-92F2-BF7BDABF1174}" srcOrd="1" destOrd="0" parTransId="{719B304F-B965-4885-8300-4864046C00D5}" sibTransId="{CC2ABADA-942E-4DB2-BE87-ACBF7EFD536A}"/>
    <dgm:cxn modelId="{166DAAD6-2708-4F45-A13E-5964CD3BF87C}" srcId="{28F84449-65C8-4BC6-A3DD-4C84B8CCDCE6}" destId="{FBDED639-A78F-430A-A608-9C99AD79BA78}" srcOrd="0" destOrd="0" parTransId="{5E846302-0BEC-4C69-B0A6-2F06E03AA862}" sibTransId="{5D40E97F-996D-4FC0-8BF0-8599378C693C}"/>
    <dgm:cxn modelId="{C79C18A2-BB3D-4CD6-97E1-C340923B7E76}" type="presOf" srcId="{28F84449-65C8-4BC6-A3DD-4C84B8CCDCE6}" destId="{6EB14EFB-7014-45AC-B7D4-F043A43726D6}" srcOrd="0" destOrd="0" presId="urn:microsoft.com/office/officeart/2005/8/layout/chevron2"/>
    <dgm:cxn modelId="{872094E0-21D3-4B04-9D7B-F1831A3AA41A}" type="presOf" srcId="{DA7C131E-5FCC-4FBA-96B2-516C1B8F48F0}" destId="{C3B33F28-EC0A-4610-96DA-F9F76BA6C97F}" srcOrd="0" destOrd="1" presId="urn:microsoft.com/office/officeart/2005/8/layout/chevron2"/>
    <dgm:cxn modelId="{061E25B6-17B3-4DD2-ACD8-E90DC67C75DD}" type="presOf" srcId="{D2F13398-E7EF-4E8B-B8F1-DF18E7F0C6AC}" destId="{5AF69CAC-2265-4A9C-BE24-5906F0080887}" srcOrd="0" destOrd="0" presId="urn:microsoft.com/office/officeart/2005/8/layout/chevron2"/>
    <dgm:cxn modelId="{53143566-E888-438C-A344-BA9FC31AD69D}" srcId="{D2F13398-E7EF-4E8B-B8F1-DF18E7F0C6AC}" destId="{F0DAACDC-B4ED-443F-AD03-971735411F76}" srcOrd="1" destOrd="0" parTransId="{91B83FC0-7982-4252-9A7A-A13C9CA2CCDD}" sibTransId="{5A0EF757-AA2A-4AB8-9C69-EBC0F7EEB5BC}"/>
    <dgm:cxn modelId="{987D88E6-8104-4BE4-A3BE-876E5FDBEECD}" type="presOf" srcId="{6038C1AA-2BFC-46D7-825C-A91CE13B62AC}" destId="{C3B33F28-EC0A-4610-96DA-F9F76BA6C97F}" srcOrd="0" destOrd="0" presId="urn:microsoft.com/office/officeart/2005/8/layout/chevron2"/>
    <dgm:cxn modelId="{60BF29BC-CFA9-4439-9D07-1F683FFF85E6}" srcId="{D2F13398-E7EF-4E8B-B8F1-DF18E7F0C6AC}" destId="{77904E7D-CEF9-4376-9035-22F036ECC36C}" srcOrd="0" destOrd="0" parTransId="{2EBE1693-93F9-419B-B53B-A3B20B291A5A}" sibTransId="{25F26AD7-69B0-483D-B957-B3D6B31B16E7}"/>
    <dgm:cxn modelId="{4653223B-8D7E-4238-809E-F3473EBA4548}" srcId="{D51965AB-43B3-4D6C-9A42-E85ACA667A29}" destId="{DA7C131E-5FCC-4FBA-96B2-516C1B8F48F0}" srcOrd="1" destOrd="0" parTransId="{89C418F1-FB89-4BDB-9EB3-8E239A902D2A}" sibTransId="{98C93813-C905-40FE-B527-2D2DDE5F7CAF}"/>
    <dgm:cxn modelId="{92A07CEF-5AFA-4B5E-BAA6-124C6E6FE9C9}" type="presOf" srcId="{F0DAACDC-B4ED-443F-AD03-971735411F76}" destId="{4F359FFF-3912-481F-95D0-34B2B32F48B4}" srcOrd="0" destOrd="1" presId="urn:microsoft.com/office/officeart/2005/8/layout/chevron2"/>
    <dgm:cxn modelId="{38ABC969-6D3B-45BA-8922-ECE96C10676C}" srcId="{6BB8680F-1CC1-4DE4-9B79-C59F615F185F}" destId="{28F84449-65C8-4BC6-A3DD-4C84B8CCDCE6}" srcOrd="1" destOrd="0" parTransId="{5EA75C8D-3252-45CD-A881-6C44D2EC2279}" sibTransId="{A91DF51D-E02E-4696-BA24-265749BC9F85}"/>
    <dgm:cxn modelId="{5FC82CF7-9DD9-44DE-8122-6FDA2BAE981E}" srcId="{6BB8680F-1CC1-4DE4-9B79-C59F615F185F}" destId="{D2F13398-E7EF-4E8B-B8F1-DF18E7F0C6AC}" srcOrd="0" destOrd="0" parTransId="{E1C6BAA1-458A-4FE6-9251-55B768EBA72D}" sibTransId="{7C1B3DB4-4FB2-43AF-92EF-201A4CAC44E7}"/>
    <dgm:cxn modelId="{0AD97D89-92C8-488D-9CF8-F97B24FA0549}" type="presOf" srcId="{6BB8680F-1CC1-4DE4-9B79-C59F615F185F}" destId="{82052046-8493-46CD-8FB4-5FC4369B415D}" srcOrd="0" destOrd="0" presId="urn:microsoft.com/office/officeart/2005/8/layout/chevron2"/>
    <dgm:cxn modelId="{025EE85C-E525-4584-AD83-BCA52F02D622}" type="presOf" srcId="{FBDED639-A78F-430A-A608-9C99AD79BA78}" destId="{18CAB040-79A9-4888-B804-846A54BE3C7D}" srcOrd="0" destOrd="0" presId="urn:microsoft.com/office/officeart/2005/8/layout/chevron2"/>
    <dgm:cxn modelId="{D3368180-3975-44FB-8A2C-EDBDF9638EDE}" srcId="{D51965AB-43B3-4D6C-9A42-E85ACA667A29}" destId="{6038C1AA-2BFC-46D7-825C-A91CE13B62AC}" srcOrd="0" destOrd="0" parTransId="{340921B6-E4DB-4C67-9B1F-2949C4778901}" sibTransId="{BAF794A2-BBE6-40C6-BE24-540D9A5A0254}"/>
    <dgm:cxn modelId="{05B558B1-8151-42E8-BC18-A8E74E9051F2}" type="presOf" srcId="{77904E7D-CEF9-4376-9035-22F036ECC36C}" destId="{4F359FFF-3912-481F-95D0-34B2B32F48B4}" srcOrd="0" destOrd="0" presId="urn:microsoft.com/office/officeart/2005/8/layout/chevron2"/>
    <dgm:cxn modelId="{45054771-F177-410E-8CBA-AE5FB91050DF}" type="presOf" srcId="{D51965AB-43B3-4D6C-9A42-E85ACA667A29}" destId="{61B3D46B-2E7F-4017-9689-06CD88C3A015}" srcOrd="0" destOrd="0" presId="urn:microsoft.com/office/officeart/2005/8/layout/chevron2"/>
    <dgm:cxn modelId="{D256B798-B3E0-426F-8E83-EA461D5363A3}" type="presOf" srcId="{193A603D-812E-48D0-92F2-BF7BDABF1174}" destId="{18CAB040-79A9-4888-B804-846A54BE3C7D}" srcOrd="0" destOrd="1" presId="urn:microsoft.com/office/officeart/2005/8/layout/chevron2"/>
    <dgm:cxn modelId="{EAB0D7A2-CE80-45B8-BA58-F567C84E97B1}" type="presParOf" srcId="{82052046-8493-46CD-8FB4-5FC4369B415D}" destId="{5DC03E17-BBA9-4CC7-BF12-1889D7BB5B44}" srcOrd="0" destOrd="0" presId="urn:microsoft.com/office/officeart/2005/8/layout/chevron2"/>
    <dgm:cxn modelId="{D7E396A9-A9A5-44FC-A6EA-44812D792E91}" type="presParOf" srcId="{5DC03E17-BBA9-4CC7-BF12-1889D7BB5B44}" destId="{5AF69CAC-2265-4A9C-BE24-5906F0080887}" srcOrd="0" destOrd="0" presId="urn:microsoft.com/office/officeart/2005/8/layout/chevron2"/>
    <dgm:cxn modelId="{D2451516-5D64-438C-9C34-6BE3E9AAAF98}" type="presParOf" srcId="{5DC03E17-BBA9-4CC7-BF12-1889D7BB5B44}" destId="{4F359FFF-3912-481F-95D0-34B2B32F48B4}" srcOrd="1" destOrd="0" presId="urn:microsoft.com/office/officeart/2005/8/layout/chevron2"/>
    <dgm:cxn modelId="{FBEBCF72-7343-4466-9AC2-CDAD5F77B7EC}" type="presParOf" srcId="{82052046-8493-46CD-8FB4-5FC4369B415D}" destId="{EE84D0E1-6BC0-47FA-A8E6-C8913CB5BAC1}" srcOrd="1" destOrd="0" presId="urn:microsoft.com/office/officeart/2005/8/layout/chevron2"/>
    <dgm:cxn modelId="{416DE499-BAFA-44CE-B960-6007412CBFC1}" type="presParOf" srcId="{82052046-8493-46CD-8FB4-5FC4369B415D}" destId="{2D8CD195-4414-4579-87B9-7BCD5AF9DEB2}" srcOrd="2" destOrd="0" presId="urn:microsoft.com/office/officeart/2005/8/layout/chevron2"/>
    <dgm:cxn modelId="{618D9225-4907-4ABD-8BDD-AE0FD8C097AA}" type="presParOf" srcId="{2D8CD195-4414-4579-87B9-7BCD5AF9DEB2}" destId="{6EB14EFB-7014-45AC-B7D4-F043A43726D6}" srcOrd="0" destOrd="0" presId="urn:microsoft.com/office/officeart/2005/8/layout/chevron2"/>
    <dgm:cxn modelId="{69345BD2-EF26-49B7-AD38-A8205BFA6497}" type="presParOf" srcId="{2D8CD195-4414-4579-87B9-7BCD5AF9DEB2}" destId="{18CAB040-79A9-4888-B804-846A54BE3C7D}" srcOrd="1" destOrd="0" presId="urn:microsoft.com/office/officeart/2005/8/layout/chevron2"/>
    <dgm:cxn modelId="{91472D67-3A22-4D24-9852-615D8B0AEEFB}" type="presParOf" srcId="{82052046-8493-46CD-8FB4-5FC4369B415D}" destId="{5E593897-300E-4C61-8458-E8970FD48CC7}" srcOrd="3" destOrd="0" presId="urn:microsoft.com/office/officeart/2005/8/layout/chevron2"/>
    <dgm:cxn modelId="{FEF8DAC0-14B6-4FC1-B6F0-E6DFFE1A3DAE}" type="presParOf" srcId="{82052046-8493-46CD-8FB4-5FC4369B415D}" destId="{9572F2DE-5272-4B52-A84C-30E89E42F42A}" srcOrd="4" destOrd="0" presId="urn:microsoft.com/office/officeart/2005/8/layout/chevron2"/>
    <dgm:cxn modelId="{867C4263-80B4-4CBD-834A-1CEFC018017F}" type="presParOf" srcId="{9572F2DE-5272-4B52-A84C-30E89E42F42A}" destId="{61B3D46B-2E7F-4017-9689-06CD88C3A015}" srcOrd="0" destOrd="0" presId="urn:microsoft.com/office/officeart/2005/8/layout/chevron2"/>
    <dgm:cxn modelId="{3CC80B66-158A-40CF-809B-A853BB0B0BDF}" type="presParOf" srcId="{9572F2DE-5272-4B52-A84C-30E89E42F42A}" destId="{C3B33F28-EC0A-4610-96DA-F9F76BA6C97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69CAC-2265-4A9C-BE24-5906F0080887}">
      <dsp:nvSpPr>
        <dsp:cNvPr id="0" name=""/>
        <dsp:cNvSpPr/>
      </dsp:nvSpPr>
      <dsp:spPr>
        <a:xfrm rot="5400000">
          <a:off x="-226644" y="226840"/>
          <a:ext cx="1510963" cy="1057674"/>
        </a:xfrm>
        <a:prstGeom prst="chevron">
          <a:avLst/>
        </a:prstGeom>
        <a:solidFill>
          <a:schemeClr val="tx2"/>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Tahoma" panose="020B0604030504040204" pitchFamily="34" charset="0"/>
              <a:ea typeface="Tahoma" panose="020B0604030504040204" pitchFamily="34" charset="0"/>
              <a:cs typeface="Tahoma" panose="020B0604030504040204" pitchFamily="34" charset="0"/>
            </a:rPr>
            <a:t>200+ Audits</a:t>
          </a:r>
          <a:endParaRPr lang="en-US" sz="1400" b="1"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529032"/>
        <a:ext cx="1057674" cy="453289"/>
      </dsp:txXfrm>
    </dsp:sp>
    <dsp:sp modelId="{4F359FFF-3912-481F-95D0-34B2B32F48B4}">
      <dsp:nvSpPr>
        <dsp:cNvPr id="0" name=""/>
        <dsp:cNvSpPr/>
      </dsp:nvSpPr>
      <dsp:spPr>
        <a:xfrm rot="5400000">
          <a:off x="4472614" y="-3414743"/>
          <a:ext cx="982126" cy="7812005"/>
        </a:xfrm>
        <a:prstGeom prst="round2SameRect">
          <a:avLst/>
        </a:prstGeom>
        <a:solidFill>
          <a:schemeClr val="lt1">
            <a:alpha val="90000"/>
            <a:hueOff val="0"/>
            <a:satOff val="0"/>
            <a:lumOff val="0"/>
            <a:alphaOff val="0"/>
          </a:schemeClr>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entury Gothic" panose="020B0502020202020204" pitchFamily="34" charset="0"/>
              <a:ea typeface="Tahoma" panose="020B0604030504040204" pitchFamily="34" charset="0"/>
              <a:cs typeface="Tahoma" panose="020B0604030504040204" pitchFamily="34" charset="0"/>
            </a:rPr>
            <a:t>CPA firm inspections</a:t>
          </a:r>
          <a:endParaRPr lang="en-US" sz="2000" kern="1200" dirty="0">
            <a:latin typeface="Century Gothic" panose="020B0502020202020204" pitchFamily="34" charset="0"/>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Char char="••"/>
          </a:pPr>
          <a:r>
            <a:rPr lang="en-US" sz="2000" kern="1200" dirty="0" smtClean="0">
              <a:latin typeface="Century Gothic" panose="020B0502020202020204" pitchFamily="34" charset="0"/>
              <a:ea typeface="Tahoma" panose="020B0604030504040204" pitchFamily="34" charset="0"/>
              <a:cs typeface="Tahoma" panose="020B0604030504040204" pitchFamily="34" charset="0"/>
            </a:rPr>
            <a:t>How does firm manage audit practice</a:t>
          </a:r>
          <a:endParaRPr lang="en-US" sz="2000" kern="1200" dirty="0">
            <a:latin typeface="Century Gothic" panose="020B0502020202020204" pitchFamily="34" charset="0"/>
            <a:ea typeface="Tahoma" panose="020B0604030504040204" pitchFamily="34" charset="0"/>
            <a:cs typeface="Tahoma" panose="020B0604030504040204" pitchFamily="34" charset="0"/>
          </a:endParaRPr>
        </a:p>
      </dsp:txBody>
      <dsp:txXfrm rot="-5400000">
        <a:off x="1057675" y="48139"/>
        <a:ext cx="7764062" cy="886240"/>
      </dsp:txXfrm>
    </dsp:sp>
    <dsp:sp modelId="{6EB14EFB-7014-45AC-B7D4-F043A43726D6}">
      <dsp:nvSpPr>
        <dsp:cNvPr id="0" name=""/>
        <dsp:cNvSpPr/>
      </dsp:nvSpPr>
      <dsp:spPr>
        <a:xfrm rot="5400000">
          <a:off x="-226644" y="1487810"/>
          <a:ext cx="1510963" cy="1057674"/>
        </a:xfrm>
        <a:prstGeom prst="chevron">
          <a:avLst/>
        </a:prstGeom>
        <a:solidFill>
          <a:schemeClr val="tx2"/>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Tahoma" panose="020B0604030504040204" pitchFamily="34" charset="0"/>
              <a:ea typeface="Tahoma" panose="020B0604030504040204" pitchFamily="34" charset="0"/>
              <a:cs typeface="Tahoma" panose="020B0604030504040204" pitchFamily="34" charset="0"/>
            </a:rPr>
            <a:t>100-199 Audits</a:t>
          </a:r>
          <a:endParaRPr lang="en-US" sz="1400" b="1"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1790002"/>
        <a:ext cx="1057674" cy="453289"/>
      </dsp:txXfrm>
    </dsp:sp>
    <dsp:sp modelId="{18CAB040-79A9-4888-B804-846A54BE3C7D}">
      <dsp:nvSpPr>
        <dsp:cNvPr id="0" name=""/>
        <dsp:cNvSpPr/>
      </dsp:nvSpPr>
      <dsp:spPr>
        <a:xfrm rot="5400000">
          <a:off x="4472614" y="-2153773"/>
          <a:ext cx="982126" cy="7812005"/>
        </a:xfrm>
        <a:prstGeom prst="round2SameRect">
          <a:avLst/>
        </a:prstGeom>
        <a:solidFill>
          <a:schemeClr val="lt1">
            <a:alpha val="90000"/>
            <a:hueOff val="0"/>
            <a:satOff val="0"/>
            <a:lumOff val="0"/>
            <a:alphaOff val="0"/>
          </a:schemeClr>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ea typeface="Tahoma" panose="020B0604030504040204" pitchFamily="34" charset="0"/>
              <a:cs typeface="Tahoma" panose="020B0604030504040204" pitchFamily="34" charset="0"/>
            </a:rPr>
            <a:t>How does firm manage practice</a:t>
          </a:r>
          <a:endParaRPr lang="en-US" sz="2000" kern="1200" dirty="0">
            <a:latin typeface="+mn-lt"/>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Char char="••"/>
          </a:pPr>
          <a:r>
            <a:rPr lang="en-US" sz="2000" kern="1200" dirty="0" smtClean="0">
              <a:latin typeface="+mn-lt"/>
              <a:ea typeface="Tahoma" panose="020B0604030504040204" pitchFamily="34" charset="0"/>
              <a:cs typeface="Tahoma" panose="020B0604030504040204" pitchFamily="34" charset="0"/>
            </a:rPr>
            <a:t>Review of several audit engagements</a:t>
          </a:r>
          <a:endParaRPr lang="en-US" sz="2000" kern="1200" dirty="0">
            <a:latin typeface="+mn-lt"/>
            <a:ea typeface="Tahoma" panose="020B0604030504040204" pitchFamily="34" charset="0"/>
            <a:cs typeface="Tahoma" panose="020B0604030504040204" pitchFamily="34" charset="0"/>
          </a:endParaRPr>
        </a:p>
      </dsp:txBody>
      <dsp:txXfrm rot="-5400000">
        <a:off x="1057675" y="1309109"/>
        <a:ext cx="7764062" cy="886240"/>
      </dsp:txXfrm>
    </dsp:sp>
    <dsp:sp modelId="{61B3D46B-2E7F-4017-9689-06CD88C3A015}">
      <dsp:nvSpPr>
        <dsp:cNvPr id="0" name=""/>
        <dsp:cNvSpPr/>
      </dsp:nvSpPr>
      <dsp:spPr>
        <a:xfrm rot="5400000">
          <a:off x="-226644" y="2803387"/>
          <a:ext cx="1510963" cy="1057674"/>
        </a:xfrm>
        <a:prstGeom prst="chevron">
          <a:avLst/>
        </a:prstGeom>
        <a:solidFill>
          <a:schemeClr val="tx2"/>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Tahoma" panose="020B0604030504040204" pitchFamily="34" charset="0"/>
              <a:ea typeface="Tahoma" panose="020B0604030504040204" pitchFamily="34" charset="0"/>
              <a:cs typeface="Tahoma" panose="020B0604030504040204" pitchFamily="34" charset="0"/>
            </a:rPr>
            <a:t>Less than 100 Audits</a:t>
          </a:r>
          <a:endParaRPr lang="en-US" sz="1400" b="1"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3105579"/>
        <a:ext cx="1057674" cy="453289"/>
      </dsp:txXfrm>
    </dsp:sp>
    <dsp:sp modelId="{C3B33F28-EC0A-4610-96DA-F9F76BA6C97F}">
      <dsp:nvSpPr>
        <dsp:cNvPr id="0" name=""/>
        <dsp:cNvSpPr/>
      </dsp:nvSpPr>
      <dsp:spPr>
        <a:xfrm rot="5400000">
          <a:off x="4472614" y="-838196"/>
          <a:ext cx="982126" cy="7812005"/>
        </a:xfrm>
        <a:prstGeom prst="round2SameRect">
          <a:avLst/>
        </a:prstGeom>
        <a:solidFill>
          <a:schemeClr val="lt1">
            <a:alpha val="90000"/>
            <a:hueOff val="0"/>
            <a:satOff val="0"/>
            <a:lumOff val="0"/>
            <a:alphaOff val="0"/>
          </a:schemeClr>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ea typeface="Tahoma" panose="020B0604030504040204" pitchFamily="34" charset="0"/>
              <a:cs typeface="Tahoma" panose="020B0604030504040204" pitchFamily="34" charset="0"/>
            </a:rPr>
            <a:t>Review of individual audit engagement</a:t>
          </a:r>
          <a:endParaRPr lang="en-US" sz="2000" kern="1200" dirty="0">
            <a:latin typeface="+mn-lt"/>
            <a:ea typeface="Tahoma" panose="020B0604030504040204" pitchFamily="34" charset="0"/>
            <a:cs typeface="Tahoma" panose="020B0604030504040204" pitchFamily="34" charset="0"/>
          </a:endParaRPr>
        </a:p>
        <a:p>
          <a:pPr marL="228600" lvl="1" indent="-228600" algn="l" defTabSz="889000">
            <a:lnSpc>
              <a:spcPct val="90000"/>
            </a:lnSpc>
            <a:spcBef>
              <a:spcPct val="0"/>
            </a:spcBef>
            <a:spcAft>
              <a:spcPct val="15000"/>
            </a:spcAft>
            <a:buChar char="••"/>
          </a:pPr>
          <a:r>
            <a:rPr lang="en-US" sz="2000" kern="1200" dirty="0" smtClean="0">
              <a:latin typeface="+mn-lt"/>
              <a:ea typeface="Tahoma" panose="020B0604030504040204" pitchFamily="34" charset="0"/>
              <a:cs typeface="Tahoma" panose="020B0604030504040204" pitchFamily="34" charset="0"/>
            </a:rPr>
            <a:t>Targeting is more statistically based</a:t>
          </a:r>
          <a:endParaRPr lang="en-US" sz="2000" kern="1200" dirty="0">
            <a:latin typeface="+mn-lt"/>
            <a:ea typeface="Tahoma" panose="020B0604030504040204" pitchFamily="34" charset="0"/>
            <a:cs typeface="Tahoma" panose="020B0604030504040204" pitchFamily="34" charset="0"/>
          </a:endParaRPr>
        </a:p>
      </dsp:txBody>
      <dsp:txXfrm rot="-5400000">
        <a:off x="1057675" y="2624686"/>
        <a:ext cx="7764062" cy="8862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CD8F969C-4726-401C-9229-8BA29114D948}" type="datetimeFigureOut">
              <a:rPr lang="en-US" smtClean="0"/>
              <a:t>4/24/2019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56EA552-E54A-4405-916D-CCA56042A89A}" type="slidenum">
              <a:rPr lang="en-US" smtClean="0"/>
              <a:t>‹#›</a:t>
            </a:fld>
            <a:endParaRPr lang="en-US"/>
          </a:p>
        </p:txBody>
      </p:sp>
    </p:spTree>
    <p:extLst>
      <p:ext uri="{BB962C8B-B14F-4D97-AF65-F5344CB8AC3E}">
        <p14:creationId xmlns:p14="http://schemas.microsoft.com/office/powerpoint/2010/main" val="2553080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18232D0-EAEC-40D1-8F91-E7DDEC812FE7}" type="datetimeFigureOut">
              <a:rPr lang="en-US" smtClean="0"/>
              <a:t>4/24/2019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052FA8C-1894-4BF0-82A1-3B36F0AF6E1A}" type="slidenum">
              <a:rPr lang="en-US" smtClean="0"/>
              <a:t>‹#›</a:t>
            </a:fld>
            <a:endParaRPr lang="en-US"/>
          </a:p>
        </p:txBody>
      </p:sp>
    </p:spTree>
    <p:extLst>
      <p:ext uri="{BB962C8B-B14F-4D97-AF65-F5344CB8AC3E}">
        <p14:creationId xmlns:p14="http://schemas.microsoft.com/office/powerpoint/2010/main" val="323479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FA8C-1894-4BF0-82A1-3B36F0AF6E1A}" type="slidenum">
              <a:rPr lang="en-US" smtClean="0"/>
              <a:t>1</a:t>
            </a:fld>
            <a:endParaRPr lang="en-US"/>
          </a:p>
        </p:txBody>
      </p:sp>
    </p:spTree>
    <p:extLst>
      <p:ext uri="{BB962C8B-B14F-4D97-AF65-F5344CB8AC3E}">
        <p14:creationId xmlns:p14="http://schemas.microsoft.com/office/powerpoint/2010/main" val="144708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299200" cy="3543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404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94603-F301-432A-8B7E-D19838150899}" type="slidenum">
              <a:rPr lang="en-US" smtClean="0"/>
              <a:pPr>
                <a:defRPr/>
              </a:pPr>
              <a:t>11</a:t>
            </a:fld>
            <a:endParaRPr lang="en-US"/>
          </a:p>
        </p:txBody>
      </p:sp>
    </p:spTree>
    <p:extLst>
      <p:ext uri="{BB962C8B-B14F-4D97-AF65-F5344CB8AC3E}">
        <p14:creationId xmlns:p14="http://schemas.microsoft.com/office/powerpoint/2010/main" val="164719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D8361-1675-4597-8976-B9E3F9071978}" type="slidenum">
              <a:rPr lang="en-US" smtClean="0"/>
              <a:t>12</a:t>
            </a:fld>
            <a:endParaRPr lang="en-US" dirty="0"/>
          </a:p>
        </p:txBody>
      </p:sp>
    </p:spTree>
    <p:extLst>
      <p:ext uri="{BB962C8B-B14F-4D97-AF65-F5344CB8AC3E}">
        <p14:creationId xmlns:p14="http://schemas.microsoft.com/office/powerpoint/2010/main" val="182725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13</a:t>
            </a:fld>
            <a:endParaRPr lang="en-US"/>
          </a:p>
        </p:txBody>
      </p:sp>
    </p:spTree>
    <p:extLst>
      <p:ext uri="{BB962C8B-B14F-4D97-AF65-F5344CB8AC3E}">
        <p14:creationId xmlns:p14="http://schemas.microsoft.com/office/powerpoint/2010/main" val="924087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FA8C-1894-4BF0-82A1-3B36F0AF6E1A}" type="slidenum">
              <a:rPr lang="en-US" smtClean="0"/>
              <a:t>14</a:t>
            </a:fld>
            <a:endParaRPr lang="en-US"/>
          </a:p>
        </p:txBody>
      </p:sp>
    </p:spTree>
    <p:extLst>
      <p:ext uri="{BB962C8B-B14F-4D97-AF65-F5344CB8AC3E}">
        <p14:creationId xmlns:p14="http://schemas.microsoft.com/office/powerpoint/2010/main" val="324061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FA8C-1894-4BF0-82A1-3B36F0AF6E1A}" type="slidenum">
              <a:rPr lang="en-US" smtClean="0"/>
              <a:t>15</a:t>
            </a:fld>
            <a:endParaRPr lang="en-US"/>
          </a:p>
        </p:txBody>
      </p:sp>
    </p:spTree>
    <p:extLst>
      <p:ext uri="{BB962C8B-B14F-4D97-AF65-F5344CB8AC3E}">
        <p14:creationId xmlns:p14="http://schemas.microsoft.com/office/powerpoint/2010/main" val="1386873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16</a:t>
            </a:fld>
            <a:endParaRPr lang="en-US"/>
          </a:p>
        </p:txBody>
      </p:sp>
    </p:spTree>
    <p:extLst>
      <p:ext uri="{BB962C8B-B14F-4D97-AF65-F5344CB8AC3E}">
        <p14:creationId xmlns:p14="http://schemas.microsoft.com/office/powerpoint/2010/main" val="147365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299200" cy="3543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740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FA8C-1894-4BF0-82A1-3B36F0AF6E1A}" type="slidenum">
              <a:rPr lang="en-US" smtClean="0"/>
              <a:t>18</a:t>
            </a:fld>
            <a:endParaRPr lang="en-US"/>
          </a:p>
        </p:txBody>
      </p:sp>
    </p:spTree>
    <p:extLst>
      <p:ext uri="{BB962C8B-B14F-4D97-AF65-F5344CB8AC3E}">
        <p14:creationId xmlns:p14="http://schemas.microsoft.com/office/powerpoint/2010/main" val="24826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FA8C-1894-4BF0-82A1-3B36F0AF6E1A}" type="slidenum">
              <a:rPr lang="en-US" smtClean="0"/>
              <a:t>19</a:t>
            </a:fld>
            <a:endParaRPr lang="en-US"/>
          </a:p>
        </p:txBody>
      </p:sp>
    </p:spTree>
    <p:extLst>
      <p:ext uri="{BB962C8B-B14F-4D97-AF65-F5344CB8AC3E}">
        <p14:creationId xmlns:p14="http://schemas.microsoft.com/office/powerpoint/2010/main" val="2195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299200" cy="3543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523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20</a:t>
            </a:fld>
            <a:endParaRPr lang="en-US"/>
          </a:p>
        </p:txBody>
      </p:sp>
    </p:spTree>
    <p:extLst>
      <p:ext uri="{BB962C8B-B14F-4D97-AF65-F5344CB8AC3E}">
        <p14:creationId xmlns:p14="http://schemas.microsoft.com/office/powerpoint/2010/main" val="2986277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299200" cy="3543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550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23</a:t>
            </a:fld>
            <a:endParaRPr lang="en-US"/>
          </a:p>
        </p:txBody>
      </p:sp>
    </p:spTree>
    <p:extLst>
      <p:ext uri="{BB962C8B-B14F-4D97-AF65-F5344CB8AC3E}">
        <p14:creationId xmlns:p14="http://schemas.microsoft.com/office/powerpoint/2010/main" val="197298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24</a:t>
            </a:fld>
            <a:endParaRPr lang="en-US"/>
          </a:p>
        </p:txBody>
      </p:sp>
    </p:spTree>
    <p:extLst>
      <p:ext uri="{BB962C8B-B14F-4D97-AF65-F5344CB8AC3E}">
        <p14:creationId xmlns:p14="http://schemas.microsoft.com/office/powerpoint/2010/main" val="3500556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25</a:t>
            </a:fld>
            <a:endParaRPr lang="en-US"/>
          </a:p>
        </p:txBody>
      </p:sp>
    </p:spTree>
    <p:extLst>
      <p:ext uri="{BB962C8B-B14F-4D97-AF65-F5344CB8AC3E}">
        <p14:creationId xmlns:p14="http://schemas.microsoft.com/office/powerpoint/2010/main" val="1289084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299200" cy="3543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4601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27</a:t>
            </a:fld>
            <a:endParaRPr lang="en-US"/>
          </a:p>
        </p:txBody>
      </p:sp>
    </p:spTree>
    <p:extLst>
      <p:ext uri="{BB962C8B-B14F-4D97-AF65-F5344CB8AC3E}">
        <p14:creationId xmlns:p14="http://schemas.microsoft.com/office/powerpoint/2010/main" val="3332291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Multi-employer plans present unique challenges</a:t>
            </a:r>
            <a:endParaRPr lang="en-US" dirty="0"/>
          </a:p>
        </p:txBody>
      </p:sp>
      <p:sp>
        <p:nvSpPr>
          <p:cNvPr id="4" name="Slide Number Placeholder 3"/>
          <p:cNvSpPr>
            <a:spLocks noGrp="1"/>
          </p:cNvSpPr>
          <p:nvPr>
            <p:ph type="sldNum" sz="quarter" idx="10"/>
          </p:nvPr>
        </p:nvSpPr>
        <p:spPr/>
        <p:txBody>
          <a:bodyPr/>
          <a:lstStyle/>
          <a:p>
            <a:fld id="{8052FA8C-1894-4BF0-82A1-3B36F0AF6E1A}" type="slidenum">
              <a:rPr lang="en-US" smtClean="0"/>
              <a:t>28</a:t>
            </a:fld>
            <a:endParaRPr lang="en-US"/>
          </a:p>
        </p:txBody>
      </p:sp>
    </p:spTree>
    <p:extLst>
      <p:ext uri="{BB962C8B-B14F-4D97-AF65-F5344CB8AC3E}">
        <p14:creationId xmlns:p14="http://schemas.microsoft.com/office/powerpoint/2010/main" val="2310422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29</a:t>
            </a:fld>
            <a:endParaRPr lang="en-US"/>
          </a:p>
        </p:txBody>
      </p:sp>
    </p:spTree>
    <p:extLst>
      <p:ext uri="{BB962C8B-B14F-4D97-AF65-F5344CB8AC3E}">
        <p14:creationId xmlns:p14="http://schemas.microsoft.com/office/powerpoint/2010/main" val="4164715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30</a:t>
            </a:fld>
            <a:endParaRPr lang="en-US"/>
          </a:p>
        </p:txBody>
      </p:sp>
    </p:spTree>
    <p:extLst>
      <p:ext uri="{BB962C8B-B14F-4D97-AF65-F5344CB8AC3E}">
        <p14:creationId xmlns:p14="http://schemas.microsoft.com/office/powerpoint/2010/main" val="62074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CD8361-1675-4597-8976-B9E3F9071978}" type="slidenum">
              <a:rPr lang="en-US" smtClean="0"/>
              <a:t>3</a:t>
            </a:fld>
            <a:endParaRPr lang="en-US" dirty="0"/>
          </a:p>
        </p:txBody>
      </p:sp>
    </p:spTree>
    <p:extLst>
      <p:ext uri="{BB962C8B-B14F-4D97-AF65-F5344CB8AC3E}">
        <p14:creationId xmlns:p14="http://schemas.microsoft.com/office/powerpoint/2010/main" val="386796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31</a:t>
            </a:fld>
            <a:endParaRPr lang="en-US"/>
          </a:p>
        </p:txBody>
      </p:sp>
    </p:spTree>
    <p:extLst>
      <p:ext uri="{BB962C8B-B14F-4D97-AF65-F5344CB8AC3E}">
        <p14:creationId xmlns:p14="http://schemas.microsoft.com/office/powerpoint/2010/main" val="2431358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32</a:t>
            </a:fld>
            <a:endParaRPr lang="en-US"/>
          </a:p>
        </p:txBody>
      </p:sp>
    </p:spTree>
    <p:extLst>
      <p:ext uri="{BB962C8B-B14F-4D97-AF65-F5344CB8AC3E}">
        <p14:creationId xmlns:p14="http://schemas.microsoft.com/office/powerpoint/2010/main" val="2557812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2FA8C-1894-4BF0-82A1-3B36F0AF6E1A}" type="slidenum">
              <a:rPr lang="en-US" smtClean="0"/>
              <a:t>33</a:t>
            </a:fld>
            <a:endParaRPr lang="en-US"/>
          </a:p>
        </p:txBody>
      </p:sp>
    </p:spTree>
    <p:extLst>
      <p:ext uri="{BB962C8B-B14F-4D97-AF65-F5344CB8AC3E}">
        <p14:creationId xmlns:p14="http://schemas.microsoft.com/office/powerpoint/2010/main" val="103408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FA8C-1894-4BF0-82A1-3B36F0AF6E1A}" type="slidenum">
              <a:rPr lang="en-US" smtClean="0"/>
              <a:t>4</a:t>
            </a:fld>
            <a:endParaRPr lang="en-US"/>
          </a:p>
        </p:txBody>
      </p:sp>
    </p:spTree>
    <p:extLst>
      <p:ext uri="{BB962C8B-B14F-4D97-AF65-F5344CB8AC3E}">
        <p14:creationId xmlns:p14="http://schemas.microsoft.com/office/powerpoint/2010/main" val="172270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299200" cy="3543300"/>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95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6325" cy="34623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58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FA8C-1894-4BF0-82A1-3B36F0AF6E1A}" type="slidenum">
              <a:rPr lang="en-US" smtClean="0"/>
              <a:t>7</a:t>
            </a:fld>
            <a:endParaRPr lang="en-US"/>
          </a:p>
        </p:txBody>
      </p:sp>
    </p:spTree>
    <p:extLst>
      <p:ext uri="{BB962C8B-B14F-4D97-AF65-F5344CB8AC3E}">
        <p14:creationId xmlns:p14="http://schemas.microsoft.com/office/powerpoint/2010/main" val="290151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9613"/>
            <a:ext cx="6299200" cy="35433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02629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2FA8C-1894-4BF0-82A1-3B36F0AF6E1A}" type="slidenum">
              <a:rPr lang="en-US" smtClean="0"/>
              <a:t>9</a:t>
            </a:fld>
            <a:endParaRPr lang="en-US"/>
          </a:p>
        </p:txBody>
      </p:sp>
    </p:spTree>
    <p:extLst>
      <p:ext uri="{BB962C8B-B14F-4D97-AF65-F5344CB8AC3E}">
        <p14:creationId xmlns:p14="http://schemas.microsoft.com/office/powerpoint/2010/main" val="523687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CD374D1-2F9A-4FC8-995B-534CB69CB524}" type="datetime1">
              <a:rPr lang="en-US" smtClean="0"/>
              <a:t>4/24/2019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EE9E4C-3CD3-4926-9583-6EE10F66BE40}" type="datetime1">
              <a:rPr lang="en-US" smtClean="0"/>
              <a:t>4/24/2019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1731E9D-0558-4184-A1B0-3324BE21DE87}" type="datetime1">
              <a:rPr lang="en-US" smtClean="0"/>
              <a:t>4/24/2019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5D2261B-4F27-49DD-A15D-EE96EB0BD847}" type="datetime1">
              <a:rPr lang="en-US" smtClean="0"/>
              <a:t>4/24/2019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076766-852E-4404-AA13-8EA68D1114CE}" type="datetime1">
              <a:rPr lang="en-US" smtClean="0"/>
              <a:t>4/24/2019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EC12107-6807-4F55-A4C9-F1889421FB16}" type="datetime1">
              <a:rPr lang="en-US" smtClean="0"/>
              <a:t>4/24/2019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7A0894-5098-44FF-BC2C-FD0ED02E465E}" type="datetime1">
              <a:rPr lang="en-US" smtClean="0"/>
              <a:t>4/24/2019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DA8EC-05F8-4608-968D-AE508F69A833}" type="datetime1">
              <a:rPr lang="en-US" smtClean="0"/>
              <a:t>4/24/2019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105AF1-D1B2-4E80-AA1E-D8B9E2BA8023}" type="datetime1">
              <a:rPr lang="en-US" smtClean="0"/>
              <a:t>4/24/2019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244DF3-819F-4CD9-A6F0-9FE6C1B68E40}" type="datetime1">
              <a:rPr lang="en-US" smtClean="0"/>
              <a:t>4/24/2019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7E7C4E-52D6-493A-AF28-BA1A3E4D8674}" type="datetime1">
              <a:rPr lang="en-US" smtClean="0"/>
              <a:t>4/24/2019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BBB07B-3E37-4815-A58A-CBB6A74E94C3}" type="datetime1">
              <a:rPr lang="en-US" smtClean="0"/>
              <a:t>4/24/2019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848388-37D1-40D5-B493-BE761398B880}" type="datetime1">
              <a:rPr lang="en-US" smtClean="0"/>
              <a:t>4/24/2019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639826-6F2B-4260-8570-2AB15E165FF4}" type="datetime1">
              <a:rPr lang="en-US" smtClean="0"/>
              <a:t>4/24/2019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89E1B-7E6F-4959-9BBB-D44AD40761C4}" type="datetime1">
              <a:rPr lang="en-US" smtClean="0"/>
              <a:t>4/24/2019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309C23-B7A1-4FDD-9968-56E76F7EA5E4}" type="datetime1">
              <a:rPr lang="en-US" smtClean="0"/>
              <a:t>4/24/2019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7FAF68-0762-4C00-9FED-A249BED7013A}" type="datetime1">
              <a:rPr lang="en-US" smtClean="0"/>
              <a:t>4/24/2019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21EE21C-FE6A-45F3-86BB-7785DC6FAB4F}" type="datetime1">
              <a:rPr lang="en-US" smtClean="0"/>
              <a:t>4/24/2019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https://www.google.com/url?sa=i&amp;rct=j&amp;q=&amp;esrc=s&amp;source=images&amp;cd=&amp;ved=0ahUKEwjKgMbY86_ZAhVS2lMKHRKTAxEQjRwIBw&amp;url=https://www.123rf.com/photo_17023582_abstract-word-cloud-for-defined-benefit-pension-plan-with-related-tags-and-terms.html&amp;psig=AOvVaw3EiHHmynpYkNSJkYI9ozcC&amp;ust=151905840450269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hyperlink" Target="https://www.google.com/url?sa=i&amp;rct=j&amp;q=&amp;esrc=s&amp;source=imgres&amp;cd=&amp;cad=rja&amp;uact=8&amp;ved=0ahUKEwjFnL6R9K_ZAhVB6lMKHa21C48QjRwIBw&amp;url=https://exitpromise.com/esop-vs-401k-plan/&amp;psig=AOvVaw2G4BN2h2I3w17biKmut61I&amp;ust=1519058528881589"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F-oHZmbDZAhUCzFMKHWpID0EQjRwIBw&amp;url=https://articles.bplans.com/a-standard-business-plan-outline/&amp;psig=AOvVaw1koXMdQ1wj35Jn8twP5k8p&amp;ust=151906857794698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6jvzVgLDZAhUKMd8KHU7KA0gQjRwIBw&amp;url=https://bluewatercg.com/for-financial-institutions/auditing/&amp;psig=AOvVaw1R832ppBvBVK9BbA8eL-DY&amp;ust=151906185219530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2276324"/>
          </a:xfrm>
        </p:spPr>
        <p:txBody>
          <a:bodyPr/>
          <a:lstStyle/>
          <a:p>
            <a:r>
              <a:rPr lang="en-US" sz="4800" dirty="0" smtClean="0"/>
              <a:t>Inside Look at Recent Events and Priorities of the Department of Labor - EBSA</a:t>
            </a:r>
            <a:endParaRPr lang="en-US" sz="4800" dirty="0"/>
          </a:p>
        </p:txBody>
      </p:sp>
      <p:sp>
        <p:nvSpPr>
          <p:cNvPr id="3" name="Subtitle 2"/>
          <p:cNvSpPr>
            <a:spLocks noGrp="1"/>
          </p:cNvSpPr>
          <p:nvPr>
            <p:ph type="subTitle" idx="1"/>
          </p:nvPr>
        </p:nvSpPr>
        <p:spPr/>
        <p:txBody>
          <a:bodyPr>
            <a:normAutofit fontScale="55000" lnSpcReduction="20000"/>
          </a:bodyPr>
          <a:lstStyle/>
          <a:p>
            <a:pPr>
              <a:spcBef>
                <a:spcPts val="0"/>
              </a:spcBef>
            </a:pPr>
            <a:r>
              <a:rPr lang="en-US" sz="3200" b="1" dirty="0" smtClean="0"/>
              <a:t>Jennifer Keim, CPA, CEBS</a:t>
            </a:r>
            <a:endParaRPr lang="en-US" sz="3200" b="1" dirty="0"/>
          </a:p>
          <a:p>
            <a:pPr>
              <a:spcBef>
                <a:spcPts val="0"/>
              </a:spcBef>
            </a:pPr>
            <a:r>
              <a:rPr lang="en-US" dirty="0"/>
              <a:t>Auditor </a:t>
            </a:r>
            <a:endParaRPr lang="en-US" dirty="0" smtClean="0"/>
          </a:p>
          <a:p>
            <a:pPr>
              <a:spcBef>
                <a:spcPts val="0"/>
              </a:spcBef>
            </a:pPr>
            <a:r>
              <a:rPr lang="en-US" dirty="0" smtClean="0"/>
              <a:t>Employee </a:t>
            </a:r>
            <a:r>
              <a:rPr lang="en-US" dirty="0"/>
              <a:t>Benefits Security Administration</a:t>
            </a:r>
          </a:p>
          <a:p>
            <a:pPr>
              <a:spcBef>
                <a:spcPts val="0"/>
              </a:spcBef>
            </a:pPr>
            <a:r>
              <a:rPr lang="en-US" dirty="0"/>
              <a:t>U.S. Department of Labor</a:t>
            </a:r>
          </a:p>
          <a:p>
            <a:pPr>
              <a:spcBef>
                <a:spcPts val="0"/>
              </a:spcBef>
            </a:pPr>
            <a:r>
              <a:rPr lang="en-US" dirty="0"/>
              <a:t>Washington, D.C.</a:t>
            </a:r>
          </a:p>
          <a:p>
            <a:endParaRPr lang="en-US" dirty="0"/>
          </a:p>
        </p:txBody>
      </p:sp>
      <p:sp>
        <p:nvSpPr>
          <p:cNvPr id="4" name="TextBox 3"/>
          <p:cNvSpPr txBox="1"/>
          <p:nvPr/>
        </p:nvSpPr>
        <p:spPr>
          <a:xfrm>
            <a:off x="7197635" y="5264331"/>
            <a:ext cx="3735976" cy="646331"/>
          </a:xfrm>
          <a:prstGeom prst="rect">
            <a:avLst/>
          </a:prstGeom>
          <a:noFill/>
        </p:spPr>
        <p:txBody>
          <a:bodyPr wrap="square" rtlCol="0">
            <a:spAutoFit/>
          </a:bodyPr>
          <a:lstStyle/>
          <a:p>
            <a:r>
              <a:rPr lang="en-US" sz="1200" dirty="0"/>
              <a:t>The views expressed are those of the speaker and do not necessarily represent the official position of the Department. </a:t>
            </a:r>
          </a:p>
        </p:txBody>
      </p:sp>
    </p:spTree>
    <p:extLst>
      <p:ext uri="{BB962C8B-B14F-4D97-AF65-F5344CB8AC3E}">
        <p14:creationId xmlns:p14="http://schemas.microsoft.com/office/powerpoint/2010/main" val="3909118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25" y="836023"/>
            <a:ext cx="11133909" cy="888273"/>
          </a:xfrm>
        </p:spPr>
        <p:txBody>
          <a:bodyPr>
            <a:normAutofit/>
          </a:bodyPr>
          <a:lstStyle/>
          <a:p>
            <a:r>
              <a:rPr lang="en-US" dirty="0"/>
              <a:t>Audit Documentation – Example </a:t>
            </a:r>
            <a:r>
              <a:rPr lang="en-US" dirty="0" smtClean="0"/>
              <a:t>1</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825" y="2264590"/>
            <a:ext cx="5452205"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87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Themes of Best Practices</a:t>
            </a:r>
            <a:endParaRPr lang="en-US" b="1" dirty="0">
              <a:solidFill>
                <a:schemeClr val="bg1"/>
              </a:solidFill>
            </a:endParaRPr>
          </a:p>
        </p:txBody>
      </p:sp>
      <p:sp>
        <p:nvSpPr>
          <p:cNvPr id="3" name="Content Placeholder 2"/>
          <p:cNvSpPr>
            <a:spLocks noGrp="1"/>
          </p:cNvSpPr>
          <p:nvPr>
            <p:ph idx="1"/>
          </p:nvPr>
        </p:nvSpPr>
        <p:spPr>
          <a:xfrm>
            <a:off x="1981200" y="2446124"/>
            <a:ext cx="8229600" cy="4876800"/>
          </a:xfrm>
        </p:spPr>
        <p:txBody>
          <a:bodyPr>
            <a:normAutofit/>
          </a:bodyPr>
          <a:lstStyle/>
          <a:p>
            <a:pPr>
              <a:buSzPct val="100000"/>
            </a:pPr>
            <a:r>
              <a:rPr lang="en-US" sz="2800" dirty="0" smtClean="0"/>
              <a:t>Commitment to EBP work from top down</a:t>
            </a:r>
          </a:p>
          <a:p>
            <a:pPr>
              <a:spcBef>
                <a:spcPts val="1200"/>
              </a:spcBef>
              <a:buSzPct val="100000"/>
            </a:pPr>
            <a:r>
              <a:rPr lang="en-US" sz="2800" dirty="0" smtClean="0"/>
              <a:t>An audit pedigree within the firm</a:t>
            </a:r>
          </a:p>
          <a:p>
            <a:pPr>
              <a:spcBef>
                <a:spcPts val="1200"/>
              </a:spcBef>
              <a:buSzPct val="100000"/>
            </a:pPr>
            <a:r>
              <a:rPr lang="en-US" sz="2800" dirty="0" smtClean="0"/>
              <a:t>EBP-specific training and affiliation</a:t>
            </a:r>
          </a:p>
          <a:p>
            <a:pPr>
              <a:spcBef>
                <a:spcPts val="1200"/>
              </a:spcBef>
              <a:buSzPct val="100000"/>
            </a:pPr>
            <a:r>
              <a:rPr lang="en-US" sz="2800" dirty="0" smtClean="0"/>
              <a:t>EBP specialists </a:t>
            </a:r>
          </a:p>
          <a:p>
            <a:pPr>
              <a:spcBef>
                <a:spcPts val="1200"/>
              </a:spcBef>
              <a:buSzPct val="100000"/>
            </a:pPr>
            <a:r>
              <a:rPr lang="en-US" sz="2800" dirty="0" smtClean="0"/>
              <a:t>Robust internal inspection program</a:t>
            </a:r>
          </a:p>
          <a:p>
            <a:pPr>
              <a:spcBef>
                <a:spcPts val="1200"/>
              </a:spcBef>
              <a:buSzPct val="100000"/>
            </a:pPr>
            <a:r>
              <a:rPr lang="en-US" sz="2800" dirty="0" smtClean="0"/>
              <a:t>Knowing who you are and when to say “no”</a:t>
            </a:r>
          </a:p>
          <a:p>
            <a:pPr>
              <a:spcBef>
                <a:spcPts val="1800"/>
              </a:spcBef>
            </a:pPr>
            <a:endParaRPr lang="en-US" sz="2800" dirty="0" smtClean="0"/>
          </a:p>
          <a:p>
            <a:pPr marL="0" indent="0">
              <a:spcBef>
                <a:spcPts val="1800"/>
              </a:spcBef>
              <a:buNone/>
            </a:pPr>
            <a:endParaRPr lang="en-US" dirty="0" smtClean="0"/>
          </a:p>
          <a:p>
            <a:endParaRPr lang="en-US" dirty="0"/>
          </a:p>
        </p:txBody>
      </p:sp>
      <p:sp>
        <p:nvSpPr>
          <p:cNvPr id="5" name="Slide Number Placeholder 4"/>
          <p:cNvSpPr>
            <a:spLocks noGrp="1"/>
          </p:cNvSpPr>
          <p:nvPr>
            <p:ph type="sldNum" sz="quarter" idx="4294967295"/>
          </p:nvPr>
        </p:nvSpPr>
        <p:spPr>
          <a:xfrm>
            <a:off x="8077200" y="6519864"/>
            <a:ext cx="2133600" cy="365125"/>
          </a:xfrm>
          <a:prstGeom prst="rect">
            <a:avLst/>
          </a:prstGeom>
        </p:spPr>
        <p:txBody>
          <a:bodyPr/>
          <a:lstStyle/>
          <a:p>
            <a:pPr>
              <a:defRPr/>
            </a:pPr>
            <a:fld id="{48245661-6E05-45F9-A305-C31367E9BD8C}" type="slidenum">
              <a:rPr lang="en-US" smtClean="0"/>
              <a:pPr>
                <a:defRPr/>
              </a:pPr>
              <a:t>11</a:t>
            </a:fld>
            <a:endParaRPr lang="en-US" dirty="0"/>
          </a:p>
        </p:txBody>
      </p:sp>
      <p:sp>
        <p:nvSpPr>
          <p:cNvPr id="8" name="Slide Number Placeholder 4"/>
          <p:cNvSpPr>
            <a:spLocks noGrp="1"/>
          </p:cNvSpPr>
          <p:nvPr>
            <p:ph type="sldNum" sz="quarter" idx="4294967295"/>
          </p:nvPr>
        </p:nvSpPr>
        <p:spPr>
          <a:xfrm>
            <a:off x="10020300" y="0"/>
            <a:ext cx="381000" cy="457200"/>
          </a:xfrm>
        </p:spPr>
        <p:txBody>
          <a:bodyPr/>
          <a:lstStyle/>
          <a:p>
            <a:pPr>
              <a:defRPr/>
            </a:pPr>
            <a:r>
              <a:rPr lang="en-US" altLang="en-US" dirty="0" smtClean="0"/>
              <a:t>13</a:t>
            </a:r>
            <a:endParaRPr lang="en-US" altLang="en-US" dirty="0"/>
          </a:p>
        </p:txBody>
      </p:sp>
      <p:sp>
        <p:nvSpPr>
          <p:cNvPr id="6"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72776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rPr>
              <a:t>Audit Firm Risk</a:t>
            </a:r>
            <a:endParaRPr lang="en-US" dirty="0">
              <a:solidFill>
                <a:schemeClr val="bg1"/>
              </a:solidFill>
            </a:endParaRPr>
          </a:p>
        </p:txBody>
      </p:sp>
      <p:sp>
        <p:nvSpPr>
          <p:cNvPr id="3" name="Content Placeholder 2"/>
          <p:cNvSpPr>
            <a:spLocks noGrp="1"/>
          </p:cNvSpPr>
          <p:nvPr>
            <p:ph idx="1"/>
          </p:nvPr>
        </p:nvSpPr>
        <p:spPr>
          <a:xfrm>
            <a:off x="1981200" y="2355272"/>
            <a:ext cx="8229600" cy="3893127"/>
          </a:xfrm>
        </p:spPr>
        <p:txBody>
          <a:bodyPr>
            <a:normAutofit fontScale="92500" lnSpcReduction="10000"/>
          </a:bodyPr>
          <a:lstStyle/>
          <a:p>
            <a:pPr>
              <a:buSzPct val="100000"/>
            </a:pPr>
            <a:r>
              <a:rPr lang="en-US" sz="3200" dirty="0"/>
              <a:t>Rejection of client’s filing</a:t>
            </a:r>
          </a:p>
          <a:p>
            <a:pPr>
              <a:spcBef>
                <a:spcPts val="1800"/>
              </a:spcBef>
              <a:buSzPct val="100000"/>
            </a:pPr>
            <a:r>
              <a:rPr lang="en-US" sz="3200" dirty="0"/>
              <a:t>Referral of deficient work to AICPA and state board</a:t>
            </a:r>
          </a:p>
          <a:p>
            <a:pPr>
              <a:spcBef>
                <a:spcPts val="1800"/>
              </a:spcBef>
              <a:buSzPct val="100000"/>
            </a:pPr>
            <a:r>
              <a:rPr lang="en-US" sz="3200" dirty="0"/>
              <a:t>Damage to professional reputation</a:t>
            </a:r>
          </a:p>
          <a:p>
            <a:pPr>
              <a:spcBef>
                <a:spcPts val="1800"/>
              </a:spcBef>
              <a:buSzPct val="100000"/>
            </a:pPr>
            <a:r>
              <a:rPr lang="en-US" sz="3200" dirty="0"/>
              <a:t>Threat to professional license and </a:t>
            </a:r>
            <a:r>
              <a:rPr lang="en-US" sz="3200" dirty="0" smtClean="0"/>
              <a:t>livelihood</a:t>
            </a:r>
          </a:p>
          <a:p>
            <a:pPr>
              <a:spcBef>
                <a:spcPts val="1800"/>
              </a:spcBef>
              <a:buSzPct val="100000"/>
            </a:pPr>
            <a:r>
              <a:rPr lang="en-US" sz="3200" dirty="0" smtClean="0"/>
              <a:t>Even possible criminal charges</a:t>
            </a:r>
            <a:endParaRPr lang="en-US" sz="3200" dirty="0"/>
          </a:p>
        </p:txBody>
      </p:sp>
      <p:sp>
        <p:nvSpPr>
          <p:cNvPr id="7" name="Slide Number Placeholder 4"/>
          <p:cNvSpPr>
            <a:spLocks noGrp="1"/>
          </p:cNvSpPr>
          <p:nvPr>
            <p:ph type="sldNum" sz="quarter" idx="12"/>
          </p:nvPr>
        </p:nvSpPr>
        <p:spPr>
          <a:xfrm>
            <a:off x="10020300" y="0"/>
            <a:ext cx="381000" cy="457200"/>
          </a:xfrm>
        </p:spPr>
        <p:txBody>
          <a:bodyPr/>
          <a:lstStyle/>
          <a:p>
            <a:pPr>
              <a:defRPr/>
            </a:pPr>
            <a:r>
              <a:rPr lang="en-US" altLang="en-US" dirty="0" smtClean="0"/>
              <a:t>16</a:t>
            </a:r>
            <a:endParaRPr lang="en-US" altLang="en-US" dirty="0"/>
          </a:p>
        </p:txBody>
      </p:sp>
      <p:sp>
        <p:nvSpPr>
          <p:cNvPr id="5" name="Slide Number Placeholder 3"/>
          <p:cNvSpPr txBox="1">
            <a:spLocks/>
          </p:cNvSpPr>
          <p:nvPr/>
        </p:nvSpPr>
        <p:spPr>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95745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Disciplinary Referrals</a:t>
            </a:r>
            <a:endParaRPr lang="en-US" dirty="0"/>
          </a:p>
        </p:txBody>
      </p:sp>
      <p:sp>
        <p:nvSpPr>
          <p:cNvPr id="3" name="Content Placeholder 2"/>
          <p:cNvSpPr>
            <a:spLocks noGrp="1"/>
          </p:cNvSpPr>
          <p:nvPr>
            <p:ph idx="1"/>
          </p:nvPr>
        </p:nvSpPr>
        <p:spPr/>
        <p:txBody>
          <a:bodyPr/>
          <a:lstStyle/>
          <a:p>
            <a:pPr marL="0" indent="0">
              <a:buNone/>
            </a:pPr>
            <a:r>
              <a:rPr lang="en-US" sz="3600" dirty="0" smtClean="0">
                <a:solidFill>
                  <a:schemeClr val="tx2"/>
                </a:solidFill>
              </a:rPr>
              <a:t>State Board of Accountancy </a:t>
            </a:r>
          </a:p>
          <a:p>
            <a:r>
              <a:rPr lang="en-US" sz="3200" dirty="0" smtClean="0"/>
              <a:t>70 referrals = 2018</a:t>
            </a:r>
          </a:p>
          <a:p>
            <a:r>
              <a:rPr lang="en-US" sz="3200" dirty="0" smtClean="0"/>
              <a:t>60 referrals = 2017</a:t>
            </a:r>
          </a:p>
          <a:p>
            <a:r>
              <a:rPr lang="en-US" sz="3200" dirty="0" smtClean="0"/>
              <a:t>38 referrals = 2016</a:t>
            </a:r>
            <a:endParaRPr lang="en-US" sz="3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78327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chemeClr val="bg1"/>
                </a:solidFill>
              </a:rPr>
              <a:t>Client Risk</a:t>
            </a:r>
          </a:p>
        </p:txBody>
      </p:sp>
      <p:sp>
        <p:nvSpPr>
          <p:cNvPr id="3" name="Content Placeholder 2"/>
          <p:cNvSpPr>
            <a:spLocks noGrp="1"/>
          </p:cNvSpPr>
          <p:nvPr>
            <p:ph idx="1"/>
          </p:nvPr>
        </p:nvSpPr>
        <p:spPr>
          <a:xfrm>
            <a:off x="2057400" y="2563090"/>
            <a:ext cx="8229600" cy="3685309"/>
          </a:xfrm>
        </p:spPr>
        <p:txBody>
          <a:bodyPr/>
          <a:lstStyle/>
          <a:p>
            <a:pPr>
              <a:buSzPct val="100000"/>
            </a:pPr>
            <a:r>
              <a:rPr lang="en-US" sz="3200" dirty="0"/>
              <a:t>Fiduciary risk for lack of prudence in selecting a qualified CPA firm</a:t>
            </a:r>
          </a:p>
          <a:p>
            <a:pPr>
              <a:spcBef>
                <a:spcPts val="1800"/>
              </a:spcBef>
              <a:buSzPct val="100000"/>
            </a:pPr>
            <a:r>
              <a:rPr lang="en-US" sz="3200" dirty="0"/>
              <a:t>Potential rejection of Form 5500 filing due to deficient audit work</a:t>
            </a:r>
          </a:p>
          <a:p>
            <a:pPr>
              <a:spcBef>
                <a:spcPts val="1800"/>
              </a:spcBef>
              <a:buSzPct val="100000"/>
            </a:pPr>
            <a:r>
              <a:rPr lang="en-US" sz="3200" dirty="0"/>
              <a:t>Potential assessment of civil monetary penalties</a:t>
            </a:r>
          </a:p>
          <a:p>
            <a:pPr marL="0" indent="0">
              <a:spcBef>
                <a:spcPts val="1800"/>
              </a:spcBef>
              <a:buNone/>
            </a:pPr>
            <a:endParaRPr lang="en-US" sz="3200" dirty="0"/>
          </a:p>
          <a:p>
            <a:endParaRPr lang="en-US" dirty="0"/>
          </a:p>
        </p:txBody>
      </p:sp>
      <p:sp>
        <p:nvSpPr>
          <p:cNvPr id="5" name="Slide Number Placeholder 4"/>
          <p:cNvSpPr>
            <a:spLocks noGrp="1"/>
          </p:cNvSpPr>
          <p:nvPr>
            <p:ph type="sldNum" sz="quarter" idx="12"/>
          </p:nvPr>
        </p:nvSpPr>
        <p:spPr>
          <a:xfrm>
            <a:off x="10020300" y="0"/>
            <a:ext cx="381000" cy="457200"/>
          </a:xfrm>
        </p:spPr>
        <p:txBody>
          <a:bodyPr/>
          <a:lstStyle/>
          <a:p>
            <a:pPr>
              <a:defRPr/>
            </a:pPr>
            <a:r>
              <a:rPr lang="en-US" altLang="en-US" dirty="0" smtClean="0"/>
              <a:t>17</a:t>
            </a:r>
            <a:endParaRPr lang="en-US" altLang="en-US" dirty="0"/>
          </a:p>
        </p:txBody>
      </p:sp>
      <p:sp>
        <p:nvSpPr>
          <p:cNvPr id="6" name="Slide Number Placeholder 3"/>
          <p:cNvSpPr txBox="1">
            <a:spLocks/>
          </p:cNvSpPr>
          <p:nvPr/>
        </p:nvSpPr>
        <p:spPr>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79901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bg1"/>
                </a:solidFill>
              </a:rPr>
              <a:t>Enforcement Process</a:t>
            </a:r>
          </a:p>
        </p:txBody>
      </p:sp>
      <p:sp>
        <p:nvSpPr>
          <p:cNvPr id="3" name="Content Placeholder 2"/>
          <p:cNvSpPr>
            <a:spLocks noGrp="1"/>
          </p:cNvSpPr>
          <p:nvPr>
            <p:ph idx="1"/>
          </p:nvPr>
        </p:nvSpPr>
        <p:spPr>
          <a:xfrm>
            <a:off x="1981200" y="2313708"/>
            <a:ext cx="8229600" cy="4425227"/>
          </a:xfrm>
        </p:spPr>
        <p:txBody>
          <a:bodyPr/>
          <a:lstStyle/>
          <a:p>
            <a:r>
              <a:rPr lang="en-US" sz="3200" dirty="0"/>
              <a:t>Inquiry Letter</a:t>
            </a:r>
          </a:p>
          <a:p>
            <a:pPr>
              <a:spcBef>
                <a:spcPts val="1800"/>
              </a:spcBef>
            </a:pPr>
            <a:r>
              <a:rPr lang="en-US" sz="3200" dirty="0"/>
              <a:t>Notice of Rejection Letter</a:t>
            </a:r>
          </a:p>
          <a:p>
            <a:pPr>
              <a:spcBef>
                <a:spcPts val="1800"/>
              </a:spcBef>
            </a:pPr>
            <a:r>
              <a:rPr lang="en-US" sz="3200" dirty="0"/>
              <a:t>Notice of Intent to Assess a Penalty Letter</a:t>
            </a:r>
          </a:p>
          <a:p>
            <a:pPr>
              <a:spcBef>
                <a:spcPts val="1800"/>
              </a:spcBef>
            </a:pPr>
            <a:r>
              <a:rPr lang="en-US" sz="3200" dirty="0"/>
              <a:t>Notice of Determination Letter</a:t>
            </a:r>
          </a:p>
          <a:p>
            <a:pPr>
              <a:spcBef>
                <a:spcPts val="1800"/>
              </a:spcBef>
            </a:pPr>
            <a:r>
              <a:rPr lang="en-US" sz="3200" dirty="0"/>
              <a:t>Administrative Law Appeal</a:t>
            </a:r>
          </a:p>
        </p:txBody>
      </p:sp>
      <p:sp>
        <p:nvSpPr>
          <p:cNvPr id="5" name="Slide Number Placeholder 4"/>
          <p:cNvSpPr>
            <a:spLocks noGrp="1"/>
          </p:cNvSpPr>
          <p:nvPr>
            <p:ph type="sldNum" sz="quarter" idx="12"/>
          </p:nvPr>
        </p:nvSpPr>
        <p:spPr>
          <a:xfrm>
            <a:off x="10020300" y="0"/>
            <a:ext cx="381000" cy="457200"/>
          </a:xfrm>
        </p:spPr>
        <p:txBody>
          <a:bodyPr/>
          <a:lstStyle/>
          <a:p>
            <a:pPr>
              <a:defRPr/>
            </a:pPr>
            <a:r>
              <a:rPr lang="en-US" altLang="en-US" dirty="0" smtClean="0"/>
              <a:t>19</a:t>
            </a:r>
            <a:endParaRPr lang="en-US" altLang="en-US" dirty="0"/>
          </a:p>
        </p:txBody>
      </p:sp>
      <p:sp>
        <p:nvSpPr>
          <p:cNvPr id="6" name="Slide Number Placeholder 3"/>
          <p:cNvSpPr txBox="1">
            <a:spLocks/>
          </p:cNvSpPr>
          <p:nvPr/>
        </p:nvSpPr>
        <p:spPr>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362768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bg1"/>
                </a:solidFill>
              </a:rPr>
              <a:t>Take Away</a:t>
            </a:r>
          </a:p>
        </p:txBody>
      </p:sp>
      <p:sp>
        <p:nvSpPr>
          <p:cNvPr id="7" name="Content Placeholder 6"/>
          <p:cNvSpPr>
            <a:spLocks noGrp="1"/>
          </p:cNvSpPr>
          <p:nvPr>
            <p:ph idx="1"/>
          </p:nvPr>
        </p:nvSpPr>
        <p:spPr>
          <a:xfrm>
            <a:off x="1620981" y="2673927"/>
            <a:ext cx="9060873" cy="4101696"/>
          </a:xfrm>
        </p:spPr>
        <p:txBody>
          <a:bodyPr/>
          <a:lstStyle/>
          <a:p>
            <a:r>
              <a:rPr lang="en-US" sz="3600" dirty="0"/>
              <a:t>Pay attention to DOL correspondence </a:t>
            </a:r>
          </a:p>
          <a:p>
            <a:pPr>
              <a:spcBef>
                <a:spcPts val="1800"/>
              </a:spcBef>
            </a:pPr>
            <a:r>
              <a:rPr lang="en-US" sz="3600" dirty="0"/>
              <a:t>Respond in a timely manner</a:t>
            </a:r>
          </a:p>
          <a:p>
            <a:pPr>
              <a:spcBef>
                <a:spcPts val="1800"/>
              </a:spcBef>
            </a:pPr>
            <a:r>
              <a:rPr lang="en-US" sz="3600" dirty="0"/>
              <a:t>Call if you have questions</a:t>
            </a:r>
          </a:p>
        </p:txBody>
      </p:sp>
      <p:sp>
        <p:nvSpPr>
          <p:cNvPr id="5" name="Slide Number Placeholder 4"/>
          <p:cNvSpPr>
            <a:spLocks noGrp="1"/>
          </p:cNvSpPr>
          <p:nvPr>
            <p:ph type="sldNum" sz="quarter" idx="12"/>
          </p:nvPr>
        </p:nvSpPr>
        <p:spPr>
          <a:xfrm>
            <a:off x="10020300" y="0"/>
            <a:ext cx="381000" cy="457200"/>
          </a:xfrm>
        </p:spPr>
        <p:txBody>
          <a:bodyPr/>
          <a:lstStyle/>
          <a:p>
            <a:pPr>
              <a:defRPr/>
            </a:pPr>
            <a:r>
              <a:rPr lang="en-US" altLang="en-US" dirty="0" smtClean="0"/>
              <a:t>20</a:t>
            </a:r>
            <a:endParaRPr lang="en-US" altLang="en-US" dirty="0"/>
          </a:p>
        </p:txBody>
      </p:sp>
      <p:sp>
        <p:nvSpPr>
          <p:cNvPr id="6" name="Slide Number Placeholder 3"/>
          <p:cNvSpPr txBox="1">
            <a:spLocks/>
          </p:cNvSpPr>
          <p:nvPr/>
        </p:nvSpPr>
        <p:spPr>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46516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25" y="836023"/>
            <a:ext cx="11133909" cy="888273"/>
          </a:xfrm>
        </p:spPr>
        <p:txBody>
          <a:bodyPr>
            <a:normAutofit/>
          </a:bodyPr>
          <a:lstStyle/>
          <a:p>
            <a:r>
              <a:rPr lang="en-US" dirty="0" smtClean="0"/>
              <a:t>Pay Attention to DOL Correspondence</a:t>
            </a:r>
            <a:endParaRPr lang="en-US" dirty="0"/>
          </a:p>
        </p:txBody>
      </p:sp>
      <p:sp>
        <p:nvSpPr>
          <p:cNvPr id="7" name="Content Placeholder 6"/>
          <p:cNvSpPr>
            <a:spLocks noGrp="1"/>
          </p:cNvSpPr>
          <p:nvPr>
            <p:ph idx="1"/>
          </p:nvPr>
        </p:nvSpPr>
        <p:spPr>
          <a:xfrm>
            <a:off x="1327867" y="2612644"/>
            <a:ext cx="9443772" cy="3416300"/>
          </a:xfrm>
        </p:spPr>
        <p:txBody>
          <a:bodyPr>
            <a:normAutofit fontScale="92500" lnSpcReduction="10000"/>
          </a:bodyPr>
          <a:lstStyle/>
          <a:p>
            <a:pPr marL="0" indent="0">
              <a:buNone/>
            </a:pPr>
            <a:r>
              <a:rPr lang="en-US" sz="3200" dirty="0" smtClean="0"/>
              <a:t>In our audit review cases, </a:t>
            </a:r>
          </a:p>
          <a:p>
            <a:r>
              <a:rPr lang="en-US" sz="3200" dirty="0" smtClean="0"/>
              <a:t>20% of cases result in further enforcement action</a:t>
            </a:r>
          </a:p>
          <a:p>
            <a:r>
              <a:rPr lang="en-US" sz="3200" dirty="0" smtClean="0"/>
              <a:t>30% of these cases result in financial civil penalties</a:t>
            </a:r>
          </a:p>
          <a:p>
            <a:pPr marL="0" indent="0">
              <a:buNone/>
            </a:pPr>
            <a:r>
              <a:rPr lang="en-US" sz="3200" dirty="0" smtClean="0"/>
              <a:t>These statistics are likely higher for general reporting compliance matters.</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608601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Outreach/Compliance Assistance</a:t>
            </a:r>
            <a:endParaRPr lang="en-US" dirty="0"/>
          </a:p>
        </p:txBody>
      </p:sp>
      <p:sp>
        <p:nvSpPr>
          <p:cNvPr id="3" name="Content Placeholder 2"/>
          <p:cNvSpPr>
            <a:spLocks noGrp="1"/>
          </p:cNvSpPr>
          <p:nvPr>
            <p:ph idx="1"/>
          </p:nvPr>
        </p:nvSpPr>
        <p:spPr>
          <a:xfrm>
            <a:off x="1154955" y="2603500"/>
            <a:ext cx="10455154" cy="3416300"/>
          </a:xfrm>
        </p:spPr>
        <p:txBody>
          <a:bodyPr>
            <a:normAutofit lnSpcReduction="10000"/>
          </a:bodyPr>
          <a:lstStyle/>
          <a:p>
            <a:r>
              <a:rPr lang="en-US" sz="3200" dirty="0"/>
              <a:t>EBSA </a:t>
            </a:r>
            <a:r>
              <a:rPr lang="en-US" sz="3200" dirty="0" smtClean="0"/>
              <a:t>Website </a:t>
            </a:r>
            <a:r>
              <a:rPr lang="en-US" sz="3200" b="1" dirty="0" smtClean="0">
                <a:solidFill>
                  <a:srgbClr val="0E1B5E"/>
                </a:solidFill>
              </a:rPr>
              <a:t>www.dol.gov/ebsa</a:t>
            </a:r>
            <a:endParaRPr lang="en-US" sz="3200" b="1" dirty="0">
              <a:solidFill>
                <a:srgbClr val="0E1B5E"/>
              </a:solidFill>
            </a:endParaRPr>
          </a:p>
          <a:p>
            <a:r>
              <a:rPr lang="en-US" sz="3200" dirty="0"/>
              <a:t>Delinquent Filer Voluntary Compliance Program (DFVC)</a:t>
            </a:r>
          </a:p>
          <a:p>
            <a:r>
              <a:rPr lang="en-US" sz="3200" dirty="0"/>
              <a:t>Voluntary Fiduciary Correction Program (VFCP)</a:t>
            </a:r>
          </a:p>
          <a:p>
            <a:r>
              <a:rPr lang="en-US" sz="3200" dirty="0"/>
              <a:t>DOL EFAST Help Desk </a:t>
            </a:r>
            <a:r>
              <a:rPr lang="en-US" sz="3200" dirty="0">
                <a:solidFill>
                  <a:schemeClr val="tx2"/>
                </a:solidFill>
              </a:rPr>
              <a:t>1-866-463-3278</a:t>
            </a:r>
          </a:p>
          <a:p>
            <a:r>
              <a:rPr lang="en-US" sz="3200" dirty="0"/>
              <a:t>Conferences and Training</a:t>
            </a:r>
          </a:p>
          <a:p>
            <a:endParaRPr lang="en-US" sz="3200" dirty="0"/>
          </a:p>
          <a:p>
            <a:endParaRPr lang="en-US" sz="3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974467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Outreach/Compliance Assistance</a:t>
            </a:r>
            <a:endParaRPr lang="en-US" dirty="0"/>
          </a:p>
        </p:txBody>
      </p:sp>
      <p:sp>
        <p:nvSpPr>
          <p:cNvPr id="3" name="Content Placeholder 2"/>
          <p:cNvSpPr>
            <a:spLocks noGrp="1"/>
          </p:cNvSpPr>
          <p:nvPr>
            <p:ph idx="1"/>
          </p:nvPr>
        </p:nvSpPr>
        <p:spPr>
          <a:xfrm>
            <a:off x="1154955" y="2603500"/>
            <a:ext cx="10455154" cy="3416300"/>
          </a:xfrm>
        </p:spPr>
        <p:txBody>
          <a:bodyPr>
            <a:normAutofit/>
          </a:bodyPr>
          <a:lstStyle/>
          <a:p>
            <a:pPr marL="0" indent="0">
              <a:buNone/>
            </a:pPr>
            <a:r>
              <a:rPr lang="en-US" sz="3200" dirty="0" smtClean="0"/>
              <a:t>Participation in the following Task Forces</a:t>
            </a:r>
          </a:p>
          <a:p>
            <a:r>
              <a:rPr lang="en-US" sz="3200" dirty="0" smtClean="0"/>
              <a:t>AICPA EBP Reporting</a:t>
            </a:r>
          </a:p>
          <a:p>
            <a:r>
              <a:rPr lang="en-US" sz="3200" dirty="0" smtClean="0"/>
              <a:t>Multi-employer Audit Guide Chapter</a:t>
            </a:r>
            <a:endParaRPr lang="en-US" sz="3200" dirty="0"/>
          </a:p>
          <a:p>
            <a:endParaRPr lang="en-US" sz="3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138292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a:t>ERISA’s Landscape</a:t>
            </a:r>
          </a:p>
          <a:p>
            <a:r>
              <a:rPr lang="en-US" sz="3600" dirty="0"/>
              <a:t>Meet OCA</a:t>
            </a:r>
          </a:p>
          <a:p>
            <a:pPr lvl="1"/>
            <a:r>
              <a:rPr lang="en-US" sz="3400" dirty="0" smtClean="0"/>
              <a:t>Reporting Enforcement</a:t>
            </a:r>
          </a:p>
          <a:p>
            <a:pPr lvl="1"/>
            <a:r>
              <a:rPr lang="en-US" sz="3400" dirty="0"/>
              <a:t>Audit Quality Trends</a:t>
            </a:r>
          </a:p>
          <a:p>
            <a:pPr lvl="1"/>
            <a:r>
              <a:rPr lang="en-US" sz="3400" dirty="0" smtClean="0"/>
              <a:t>Audit Quality Enforcement</a:t>
            </a:r>
          </a:p>
          <a:p>
            <a:r>
              <a:rPr lang="en-US" sz="3600" dirty="0"/>
              <a:t>Plan Professionals – a Myriad of Roles &amp; Responsibilities</a:t>
            </a:r>
          </a:p>
          <a:p>
            <a:r>
              <a:rPr lang="en-US" sz="3600" dirty="0" smtClean="0"/>
              <a:t>Outreach/Compliance Assistance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844017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 Resources</a:t>
            </a:r>
            <a:endParaRPr lang="en-US" dirty="0"/>
          </a:p>
        </p:txBody>
      </p:sp>
      <p:sp>
        <p:nvSpPr>
          <p:cNvPr id="3" name="Content Placeholder 2"/>
          <p:cNvSpPr>
            <a:spLocks noGrp="1"/>
          </p:cNvSpPr>
          <p:nvPr>
            <p:ph idx="1"/>
          </p:nvPr>
        </p:nvSpPr>
        <p:spPr>
          <a:xfrm>
            <a:off x="1154955" y="2258291"/>
            <a:ext cx="9887118" cy="4350327"/>
          </a:xfrm>
        </p:spPr>
        <p:txBody>
          <a:bodyPr>
            <a:noAutofit/>
          </a:bodyPr>
          <a:lstStyle/>
          <a:p>
            <a:r>
              <a:rPr lang="en-US" sz="2400" b="1" dirty="0" smtClean="0">
                <a:solidFill>
                  <a:schemeClr val="tx2">
                    <a:lumMod val="75000"/>
                  </a:schemeClr>
                </a:solidFill>
              </a:rPr>
              <a:t>www.dol.gov/ebsa</a:t>
            </a:r>
            <a:endParaRPr lang="en-US" sz="2400" b="1" dirty="0">
              <a:solidFill>
                <a:schemeClr val="tx2">
                  <a:lumMod val="75000"/>
                </a:schemeClr>
              </a:solidFill>
            </a:endParaRPr>
          </a:p>
          <a:p>
            <a:pPr lvl="1"/>
            <a:r>
              <a:rPr lang="en-US" sz="2400" dirty="0"/>
              <a:t>For DOL publications, FAQs, copies of the Form 5500, instructions, and related schedules</a:t>
            </a:r>
            <a:r>
              <a:rPr lang="en-US" sz="2667" dirty="0"/>
              <a:t>	</a:t>
            </a:r>
          </a:p>
          <a:p>
            <a:r>
              <a:rPr lang="en-US" sz="2400" dirty="0"/>
              <a:t>EBSA Office of the Chief Accountant </a:t>
            </a:r>
            <a:r>
              <a:rPr lang="en-US" sz="2400" dirty="0" smtClean="0"/>
              <a:t>202-693-8360</a:t>
            </a:r>
            <a:endParaRPr lang="en-US" sz="2400" dirty="0"/>
          </a:p>
          <a:p>
            <a:r>
              <a:rPr lang="en-US" sz="2400" dirty="0"/>
              <a:t>EBSA Office of Regulations and Interpretations </a:t>
            </a:r>
            <a:r>
              <a:rPr lang="en-US" sz="2400" dirty="0" smtClean="0"/>
              <a:t>202-693-8500</a:t>
            </a:r>
            <a:endParaRPr lang="en-US" sz="2400" dirty="0"/>
          </a:p>
          <a:p>
            <a:pPr lvl="1"/>
            <a:r>
              <a:rPr lang="en-US" sz="2400" dirty="0"/>
              <a:t>For questions about ERISA reporting, filing or other regulatory requirements</a:t>
            </a:r>
          </a:p>
          <a:p>
            <a:r>
              <a:rPr lang="en-US" sz="2400" dirty="0"/>
              <a:t>DOL EFAST Help Center 1-866-463-3278</a:t>
            </a:r>
          </a:p>
          <a:p>
            <a:pPr lvl="1"/>
            <a:r>
              <a:rPr lang="en-US" sz="2400" dirty="0"/>
              <a:t>For questions regarding the Form 5500 or related schedules </a:t>
            </a:r>
            <a:r>
              <a:rPr lang="en-US" sz="2667" dirty="0"/>
              <a:t>	</a:t>
            </a:r>
          </a:p>
          <a:p>
            <a:pPr lvl="1"/>
            <a:endParaRPr lang="en-US" sz="2667" dirty="0"/>
          </a:p>
          <a:p>
            <a:endParaRPr lang="en-US" sz="3200" dirty="0"/>
          </a:p>
          <a:p>
            <a:endParaRPr lang="en-US" sz="3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086448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Appendices – DOL Expectations for Audit Areas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991403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25" y="836023"/>
            <a:ext cx="11133909" cy="888273"/>
          </a:xfrm>
        </p:spPr>
        <p:txBody>
          <a:bodyPr>
            <a:normAutofit/>
          </a:bodyPr>
          <a:lstStyle/>
          <a:p>
            <a:r>
              <a:rPr lang="en-US" dirty="0"/>
              <a:t>DOL Expectations – Area by Area</a:t>
            </a:r>
          </a:p>
        </p:txBody>
      </p:sp>
      <p:sp>
        <p:nvSpPr>
          <p:cNvPr id="7" name="Content Placeholder 6"/>
          <p:cNvSpPr>
            <a:spLocks noGrp="1"/>
          </p:cNvSpPr>
          <p:nvPr>
            <p:ph idx="1"/>
          </p:nvPr>
        </p:nvSpPr>
        <p:spPr>
          <a:xfrm>
            <a:off x="1154955" y="2603500"/>
            <a:ext cx="9443772" cy="3416300"/>
          </a:xfrm>
        </p:spPr>
        <p:txBody>
          <a:bodyPr>
            <a:normAutofit/>
          </a:bodyPr>
          <a:lstStyle/>
          <a:p>
            <a:r>
              <a:rPr lang="en-US" sz="3200" dirty="0" smtClean="0"/>
              <a:t>Indirect Financial Statement Areas</a:t>
            </a:r>
          </a:p>
          <a:p>
            <a:pPr lvl="1">
              <a:buFont typeface="Wingdings" panose="05000000000000000000" pitchFamily="2" charset="2"/>
              <a:buChar char="§"/>
            </a:pPr>
            <a:r>
              <a:rPr lang="en-US" sz="3000" dirty="0" smtClean="0"/>
              <a:t>Planning</a:t>
            </a:r>
            <a:endParaRPr lang="en-US" sz="3000" dirty="0"/>
          </a:p>
          <a:p>
            <a:pPr lvl="1">
              <a:buFont typeface="Wingdings" panose="05000000000000000000" pitchFamily="2" charset="2"/>
              <a:buChar char="§"/>
            </a:pPr>
            <a:r>
              <a:rPr lang="en-US" sz="3000" dirty="0" smtClean="0"/>
              <a:t>Internal Controls</a:t>
            </a:r>
          </a:p>
          <a:p>
            <a:pPr lvl="1">
              <a:buFont typeface="Wingdings" panose="05000000000000000000" pitchFamily="2" charset="2"/>
              <a:buChar char="§"/>
            </a:pPr>
            <a:r>
              <a:rPr lang="en-US" sz="3000" dirty="0" smtClean="0"/>
              <a:t>Participant Data</a:t>
            </a:r>
          </a:p>
          <a:p>
            <a:pPr marL="457200" lvl="1" indent="0">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660845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20" dirty="0"/>
              <a:t>Planning and Supervision</a:t>
            </a:r>
          </a:p>
        </p:txBody>
      </p:sp>
      <p:sp>
        <p:nvSpPr>
          <p:cNvPr id="3" name="Content Placeholder 2"/>
          <p:cNvSpPr>
            <a:spLocks noGrp="1"/>
          </p:cNvSpPr>
          <p:nvPr>
            <p:ph idx="1"/>
          </p:nvPr>
        </p:nvSpPr>
        <p:spPr/>
        <p:txBody>
          <a:bodyPr>
            <a:noAutofit/>
          </a:bodyPr>
          <a:lstStyle/>
          <a:p>
            <a:r>
              <a:rPr lang="en-US" sz="2400" dirty="0" smtClean="0">
                <a:latin typeface="+mn-lt"/>
              </a:rPr>
              <a:t>Obtain </a:t>
            </a:r>
            <a:r>
              <a:rPr lang="en-US" sz="2400" dirty="0">
                <a:latin typeface="+mn-lt"/>
              </a:rPr>
              <a:t>the plan document and understand plan operations</a:t>
            </a:r>
          </a:p>
          <a:p>
            <a:pPr>
              <a:spcBef>
                <a:spcPts val="2160"/>
              </a:spcBef>
            </a:pPr>
            <a:r>
              <a:rPr lang="en-US" sz="2400" dirty="0" smtClean="0">
                <a:latin typeface="+mn-lt"/>
              </a:rPr>
              <a:t>Identify </a:t>
            </a:r>
            <a:r>
              <a:rPr lang="en-US" sz="2400" dirty="0">
                <a:latin typeface="+mn-lt"/>
              </a:rPr>
              <a:t>risks for each plan audit and design audit procedures specific to the risks</a:t>
            </a:r>
          </a:p>
          <a:p>
            <a:pPr>
              <a:spcBef>
                <a:spcPts val="2160"/>
              </a:spcBef>
            </a:pPr>
            <a:r>
              <a:rPr lang="en-US" sz="2400" dirty="0">
                <a:latin typeface="+mn-lt"/>
              </a:rPr>
              <a:t>Do not blindly rely on the work of a specialist</a:t>
            </a:r>
          </a:p>
        </p:txBody>
      </p:sp>
      <p:sp>
        <p:nvSpPr>
          <p:cNvPr id="5" name="Slide Number Placeholder 1"/>
          <p:cNvSpPr txBox="1">
            <a:spLocks/>
          </p:cNvSpPr>
          <p:nvPr/>
        </p:nvSpPr>
        <p:spPr>
          <a:xfrm>
            <a:off x="8766048" y="6556375"/>
            <a:ext cx="256032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0E62DE50-DFB4-B04F-854B-139192B94604}" type="slidenum">
              <a:rPr lang="en-US" sz="1440">
                <a:latin typeface="+mj-lt"/>
              </a:rPr>
              <a:pPr algn="r"/>
              <a:t>23</a:t>
            </a:fld>
            <a:endParaRPr lang="en-US" sz="1440" dirty="0">
              <a:latin typeface="+mj-lt"/>
            </a:endParaRPr>
          </a:p>
        </p:txBody>
      </p:sp>
      <p:sp>
        <p:nvSpPr>
          <p:cNvPr id="6"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331449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20" dirty="0"/>
              <a:t>Internal Controls</a:t>
            </a:r>
          </a:p>
        </p:txBody>
      </p:sp>
      <p:sp>
        <p:nvSpPr>
          <p:cNvPr id="3" name="Content Placeholder 2"/>
          <p:cNvSpPr>
            <a:spLocks noGrp="1"/>
          </p:cNvSpPr>
          <p:nvPr>
            <p:ph idx="1"/>
          </p:nvPr>
        </p:nvSpPr>
        <p:spPr>
          <a:xfrm>
            <a:off x="1220016" y="2410691"/>
            <a:ext cx="9813744" cy="3602182"/>
          </a:xfrm>
        </p:spPr>
        <p:txBody>
          <a:bodyPr>
            <a:noAutofit/>
          </a:bodyPr>
          <a:lstStyle/>
          <a:p>
            <a:r>
              <a:rPr lang="en-US" sz="2800" dirty="0"/>
              <a:t>Understand plan internal controls and related risks</a:t>
            </a:r>
          </a:p>
          <a:p>
            <a:pPr>
              <a:spcBef>
                <a:spcPts val="2160"/>
              </a:spcBef>
            </a:pPr>
            <a:r>
              <a:rPr lang="en-US" sz="2800" dirty="0"/>
              <a:t>Auditor should recognize and communicate deficiencies in internal controls</a:t>
            </a:r>
          </a:p>
          <a:p>
            <a:pPr>
              <a:spcBef>
                <a:spcPts val="2160"/>
              </a:spcBef>
            </a:pPr>
            <a:r>
              <a:rPr lang="en-US" sz="2800" dirty="0"/>
              <a:t>Documentation should be </a:t>
            </a:r>
            <a:r>
              <a:rPr lang="en-US" sz="2800" dirty="0" smtClean="0"/>
              <a:t>current</a:t>
            </a:r>
            <a:endParaRPr lang="en-US" sz="2800" dirty="0"/>
          </a:p>
          <a:p>
            <a:pPr>
              <a:spcBef>
                <a:spcPts val="2160"/>
              </a:spcBef>
            </a:pPr>
            <a:r>
              <a:rPr lang="en-US" sz="2800" dirty="0" smtClean="0"/>
              <a:t>MAP </a:t>
            </a:r>
            <a:r>
              <a:rPr lang="en-US" sz="2800" dirty="0"/>
              <a:t>SOC 1 Reports </a:t>
            </a:r>
            <a:r>
              <a:rPr lang="en-US" sz="2800" dirty="0" smtClean="0"/>
              <a:t>– </a:t>
            </a:r>
            <a:r>
              <a:rPr lang="en-US" sz="2800" dirty="0"/>
              <a:t>understand your audit tool!</a:t>
            </a:r>
          </a:p>
        </p:txBody>
      </p:sp>
      <p:sp>
        <p:nvSpPr>
          <p:cNvPr id="5" name="Slide Number Placeholder 1"/>
          <p:cNvSpPr txBox="1">
            <a:spLocks/>
          </p:cNvSpPr>
          <p:nvPr/>
        </p:nvSpPr>
        <p:spPr>
          <a:xfrm>
            <a:off x="8766048" y="6556375"/>
            <a:ext cx="256032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0E62DE50-DFB4-B04F-854B-139192B94604}" type="slidenum">
              <a:rPr lang="en-US" sz="1440">
                <a:latin typeface="+mj-lt"/>
              </a:rPr>
              <a:pPr algn="r"/>
              <a:t>24</a:t>
            </a:fld>
            <a:endParaRPr lang="en-US" sz="1440" dirty="0">
              <a:latin typeface="+mj-lt"/>
            </a:endParaRPr>
          </a:p>
        </p:txBody>
      </p:sp>
      <p:sp>
        <p:nvSpPr>
          <p:cNvPr id="6"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537569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20" dirty="0"/>
              <a:t>Participant Data</a:t>
            </a:r>
          </a:p>
        </p:txBody>
      </p:sp>
      <p:sp>
        <p:nvSpPr>
          <p:cNvPr id="3" name="Content Placeholder 2"/>
          <p:cNvSpPr>
            <a:spLocks noGrp="1"/>
          </p:cNvSpPr>
          <p:nvPr>
            <p:ph idx="1"/>
          </p:nvPr>
        </p:nvSpPr>
        <p:spPr>
          <a:xfrm>
            <a:off x="1220016" y="2285999"/>
            <a:ext cx="9813744" cy="3980985"/>
          </a:xfrm>
        </p:spPr>
        <p:txBody>
          <a:bodyPr>
            <a:normAutofit fontScale="70000" lnSpcReduction="20000"/>
          </a:bodyPr>
          <a:lstStyle/>
          <a:p>
            <a:r>
              <a:rPr lang="en-US" sz="4320" dirty="0"/>
              <a:t>Impacts eligibility, contributions, investments, and benefit payments</a:t>
            </a:r>
          </a:p>
          <a:p>
            <a:pPr>
              <a:spcBef>
                <a:spcPts val="2160"/>
              </a:spcBef>
            </a:pPr>
            <a:r>
              <a:rPr lang="en-US" sz="4320" dirty="0"/>
              <a:t>Understand the basis behind testing participant data</a:t>
            </a:r>
          </a:p>
          <a:p>
            <a:pPr lvl="2">
              <a:spcBef>
                <a:spcPts val="1440"/>
              </a:spcBef>
            </a:pPr>
            <a:r>
              <a:rPr lang="en-US" sz="3120" dirty="0"/>
              <a:t>Nature of plan dictates participant risk and audit response</a:t>
            </a:r>
          </a:p>
          <a:p>
            <a:pPr lvl="2"/>
            <a:r>
              <a:rPr lang="en-US" sz="3120" dirty="0"/>
              <a:t>Same testing regardless of full scope or limited-scope audit</a:t>
            </a:r>
          </a:p>
          <a:p>
            <a:pPr lvl="1">
              <a:spcBef>
                <a:spcPts val="2160"/>
              </a:spcBef>
            </a:pPr>
            <a:r>
              <a:rPr lang="en-US" sz="3120" dirty="0"/>
              <a:t>Eligibility Testing</a:t>
            </a:r>
          </a:p>
          <a:p>
            <a:pPr lvl="2">
              <a:spcBef>
                <a:spcPts val="1440"/>
              </a:spcBef>
            </a:pPr>
            <a:r>
              <a:rPr lang="en-US" sz="2760" dirty="0"/>
              <a:t>Have participants been properly </a:t>
            </a:r>
            <a:r>
              <a:rPr lang="en-US" sz="2760" dirty="0">
                <a:solidFill>
                  <a:srgbClr val="C00000"/>
                </a:solidFill>
              </a:rPr>
              <a:t>included</a:t>
            </a:r>
            <a:r>
              <a:rPr lang="en-US" sz="2760" dirty="0"/>
              <a:t> in the plan?</a:t>
            </a:r>
          </a:p>
          <a:p>
            <a:pPr lvl="2">
              <a:spcBef>
                <a:spcPts val="720"/>
              </a:spcBef>
            </a:pPr>
            <a:r>
              <a:rPr lang="en-US" sz="2760" dirty="0"/>
              <a:t>Have participants been properly </a:t>
            </a:r>
            <a:r>
              <a:rPr lang="en-US" sz="2760" dirty="0">
                <a:solidFill>
                  <a:srgbClr val="C00000"/>
                </a:solidFill>
              </a:rPr>
              <a:t>excluded</a:t>
            </a:r>
            <a:r>
              <a:rPr lang="en-US" sz="2760" dirty="0"/>
              <a:t> from the plan?</a:t>
            </a:r>
          </a:p>
          <a:p>
            <a:endParaRPr lang="en-US" sz="3360" dirty="0"/>
          </a:p>
          <a:p>
            <a:endParaRPr lang="en-US" sz="3360" dirty="0"/>
          </a:p>
          <a:p>
            <a:endParaRPr lang="en-US" sz="3360" dirty="0"/>
          </a:p>
        </p:txBody>
      </p:sp>
      <p:sp>
        <p:nvSpPr>
          <p:cNvPr id="5" name="Slide Number Placeholder 1"/>
          <p:cNvSpPr txBox="1">
            <a:spLocks/>
          </p:cNvSpPr>
          <p:nvPr/>
        </p:nvSpPr>
        <p:spPr>
          <a:xfrm>
            <a:off x="8766048" y="6556375"/>
            <a:ext cx="256032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0E62DE50-DFB4-B04F-854B-139192B94604}" type="slidenum">
              <a:rPr lang="en-US" sz="1440">
                <a:latin typeface="+mj-lt"/>
              </a:rPr>
              <a:pPr algn="r"/>
              <a:t>25</a:t>
            </a:fld>
            <a:endParaRPr lang="en-US" sz="1440" dirty="0">
              <a:latin typeface="+mj-lt"/>
            </a:endParaRPr>
          </a:p>
        </p:txBody>
      </p:sp>
      <p:sp>
        <p:nvSpPr>
          <p:cNvPr id="6"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7117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525" y="836023"/>
            <a:ext cx="11133909" cy="888273"/>
          </a:xfrm>
        </p:spPr>
        <p:txBody>
          <a:bodyPr>
            <a:normAutofit/>
          </a:bodyPr>
          <a:lstStyle/>
          <a:p>
            <a:r>
              <a:rPr lang="en-US" dirty="0"/>
              <a:t>DOL Expectations – Area by Area</a:t>
            </a:r>
          </a:p>
        </p:txBody>
      </p:sp>
      <p:sp>
        <p:nvSpPr>
          <p:cNvPr id="7" name="Content Placeholder 6"/>
          <p:cNvSpPr>
            <a:spLocks noGrp="1"/>
          </p:cNvSpPr>
          <p:nvPr>
            <p:ph idx="1"/>
          </p:nvPr>
        </p:nvSpPr>
        <p:spPr>
          <a:xfrm>
            <a:off x="1154955" y="2603500"/>
            <a:ext cx="9443772" cy="3416300"/>
          </a:xfrm>
        </p:spPr>
        <p:txBody>
          <a:bodyPr>
            <a:normAutofit lnSpcReduction="10000"/>
          </a:bodyPr>
          <a:lstStyle/>
          <a:p>
            <a:r>
              <a:rPr lang="en-US" sz="3200" dirty="0"/>
              <a:t>D</a:t>
            </a:r>
            <a:r>
              <a:rPr lang="en-US" sz="3200" dirty="0" smtClean="0"/>
              <a:t>irect Financial Statement Areas</a:t>
            </a:r>
          </a:p>
          <a:p>
            <a:pPr lvl="1">
              <a:buFont typeface="Wingdings" panose="05000000000000000000" pitchFamily="2" charset="2"/>
              <a:buChar char="§"/>
            </a:pPr>
            <a:r>
              <a:rPr lang="en-US" sz="3000" dirty="0"/>
              <a:t>Subsequent Events</a:t>
            </a:r>
          </a:p>
          <a:p>
            <a:pPr lvl="1">
              <a:buFont typeface="Wingdings" panose="05000000000000000000" pitchFamily="2" charset="2"/>
              <a:buChar char="§"/>
            </a:pPr>
            <a:r>
              <a:rPr lang="en-US" sz="3000" dirty="0" smtClean="0"/>
              <a:t>Parties-In-Interest</a:t>
            </a:r>
            <a:endParaRPr lang="en-US" sz="3000" dirty="0"/>
          </a:p>
          <a:p>
            <a:pPr lvl="1">
              <a:buFont typeface="Wingdings" panose="05000000000000000000" pitchFamily="2" charset="2"/>
              <a:buChar char="§"/>
            </a:pPr>
            <a:r>
              <a:rPr lang="en-US" sz="3000" dirty="0" smtClean="0"/>
              <a:t>Contributions</a:t>
            </a:r>
          </a:p>
          <a:p>
            <a:pPr lvl="1">
              <a:buFont typeface="Wingdings" panose="05000000000000000000" pitchFamily="2" charset="2"/>
              <a:buChar char="§"/>
            </a:pPr>
            <a:r>
              <a:rPr lang="en-US" sz="3000" dirty="0" smtClean="0"/>
              <a:t>Benefit Payments</a:t>
            </a:r>
          </a:p>
          <a:p>
            <a:pPr lvl="1">
              <a:buFont typeface="Wingdings" panose="05000000000000000000" pitchFamily="2" charset="2"/>
              <a:buChar char="§"/>
            </a:pPr>
            <a:r>
              <a:rPr lang="en-US" sz="3000" dirty="0" smtClean="0"/>
              <a:t>Investments</a:t>
            </a:r>
          </a:p>
          <a:p>
            <a:pPr marL="457200" lvl="1" indent="0">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069666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20" dirty="0"/>
              <a:t>Party-in-Interest Transactions</a:t>
            </a:r>
          </a:p>
        </p:txBody>
      </p:sp>
      <p:sp>
        <p:nvSpPr>
          <p:cNvPr id="3" name="Content Placeholder 2"/>
          <p:cNvSpPr>
            <a:spLocks noGrp="1"/>
          </p:cNvSpPr>
          <p:nvPr>
            <p:ph idx="1"/>
          </p:nvPr>
        </p:nvSpPr>
        <p:spPr>
          <a:xfrm>
            <a:off x="1249680" y="2438230"/>
            <a:ext cx="9813744" cy="4118144"/>
          </a:xfrm>
        </p:spPr>
        <p:txBody>
          <a:bodyPr>
            <a:normAutofit fontScale="47500" lnSpcReduction="20000"/>
          </a:bodyPr>
          <a:lstStyle/>
          <a:p>
            <a:r>
              <a:rPr lang="en-US" sz="5280" dirty="0"/>
              <a:t>Understand the definition of a party in interest and how it differs from a related party</a:t>
            </a:r>
          </a:p>
          <a:p>
            <a:pPr>
              <a:spcBef>
                <a:spcPts val="1440"/>
              </a:spcBef>
            </a:pPr>
            <a:r>
              <a:rPr lang="en-US" sz="5280" dirty="0"/>
              <a:t>Understand types of transactions that may be prohibited</a:t>
            </a:r>
          </a:p>
          <a:p>
            <a:pPr>
              <a:spcBef>
                <a:spcPts val="1440"/>
              </a:spcBef>
            </a:pPr>
            <a:r>
              <a:rPr lang="en-US" sz="5280" dirty="0"/>
              <a:t>Understand the roles of the parties</a:t>
            </a:r>
          </a:p>
          <a:p>
            <a:pPr>
              <a:spcBef>
                <a:spcPts val="1440"/>
              </a:spcBef>
            </a:pPr>
            <a:r>
              <a:rPr lang="en-US" sz="5280" dirty="0"/>
              <a:t>Develop a list of the parties and communicate it to audit staff</a:t>
            </a:r>
          </a:p>
          <a:p>
            <a:pPr>
              <a:spcBef>
                <a:spcPts val="1440"/>
              </a:spcBef>
            </a:pPr>
            <a:r>
              <a:rPr lang="en-US" sz="5280" dirty="0"/>
              <a:t>Ensure that footnotes appropriately consider prohibited transactions</a:t>
            </a:r>
          </a:p>
          <a:p>
            <a:pPr>
              <a:spcBef>
                <a:spcPts val="1440"/>
              </a:spcBef>
            </a:pPr>
            <a:r>
              <a:rPr lang="en-US" sz="5280" dirty="0" smtClean="0"/>
              <a:t>Seek </a:t>
            </a:r>
            <a:r>
              <a:rPr lang="en-US" sz="5280" dirty="0"/>
              <a:t>out legal advise where necessary</a:t>
            </a:r>
          </a:p>
          <a:p>
            <a:pPr marL="0" indent="0">
              <a:buNone/>
            </a:pPr>
            <a:endParaRPr lang="en-US" dirty="0" smtClean="0"/>
          </a:p>
          <a:p>
            <a:endParaRPr lang="en-US" dirty="0"/>
          </a:p>
          <a:p>
            <a:endParaRPr lang="en-US" sz="3360" dirty="0"/>
          </a:p>
          <a:p>
            <a:endParaRPr lang="en-US" sz="3360" dirty="0"/>
          </a:p>
          <a:p>
            <a:endParaRPr lang="en-US" sz="3360" dirty="0"/>
          </a:p>
        </p:txBody>
      </p:sp>
      <p:sp>
        <p:nvSpPr>
          <p:cNvPr id="5" name="Slide Number Placeholder 1"/>
          <p:cNvSpPr txBox="1">
            <a:spLocks/>
          </p:cNvSpPr>
          <p:nvPr/>
        </p:nvSpPr>
        <p:spPr>
          <a:xfrm>
            <a:off x="8766048" y="6556375"/>
            <a:ext cx="256032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0E62DE50-DFB4-B04F-854B-139192B94604}" type="slidenum">
              <a:rPr lang="en-US" sz="1440">
                <a:latin typeface="+mj-lt"/>
              </a:rPr>
              <a:pPr algn="r"/>
              <a:t>27</a:t>
            </a:fld>
            <a:endParaRPr lang="en-US" sz="1440" dirty="0">
              <a:latin typeface="+mj-lt"/>
            </a:endParaRPr>
          </a:p>
        </p:txBody>
      </p:sp>
      <p:sp>
        <p:nvSpPr>
          <p:cNvPr id="6"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211726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20" dirty="0"/>
              <a:t>Contributions</a:t>
            </a:r>
          </a:p>
        </p:txBody>
      </p:sp>
      <p:sp>
        <p:nvSpPr>
          <p:cNvPr id="3" name="Content Placeholder 2"/>
          <p:cNvSpPr>
            <a:spLocks noGrp="1"/>
          </p:cNvSpPr>
          <p:nvPr>
            <p:ph idx="1"/>
          </p:nvPr>
        </p:nvSpPr>
        <p:spPr>
          <a:xfrm>
            <a:off x="1220016" y="2355274"/>
            <a:ext cx="9813744" cy="3560618"/>
          </a:xfrm>
        </p:spPr>
        <p:txBody>
          <a:bodyPr>
            <a:normAutofit fontScale="32500" lnSpcReduction="20000"/>
          </a:bodyPr>
          <a:lstStyle/>
          <a:p>
            <a:r>
              <a:rPr lang="en-US" sz="7440" dirty="0"/>
              <a:t>Ensure that the plan has received the proper amount of contributions</a:t>
            </a:r>
          </a:p>
          <a:p>
            <a:pPr>
              <a:spcBef>
                <a:spcPts val="2160"/>
              </a:spcBef>
            </a:pPr>
            <a:r>
              <a:rPr lang="en-US" sz="7440" dirty="0" smtClean="0"/>
              <a:t>Understand </a:t>
            </a:r>
            <a:r>
              <a:rPr lang="en-US" sz="7440" dirty="0"/>
              <a:t>the definition of compensation</a:t>
            </a:r>
          </a:p>
          <a:p>
            <a:pPr>
              <a:spcBef>
                <a:spcPts val="2160"/>
              </a:spcBef>
            </a:pPr>
            <a:r>
              <a:rPr lang="en-US" sz="7440" dirty="0"/>
              <a:t>Determine that participants’ elections have been properly handled</a:t>
            </a:r>
          </a:p>
          <a:p>
            <a:pPr>
              <a:spcBef>
                <a:spcPts val="2160"/>
              </a:spcBef>
            </a:pPr>
            <a:r>
              <a:rPr lang="en-US" sz="7440" dirty="0"/>
              <a:t>Test for the timeliness of employee contributions</a:t>
            </a:r>
          </a:p>
          <a:p>
            <a:pPr>
              <a:spcBef>
                <a:spcPts val="2160"/>
              </a:spcBef>
            </a:pPr>
            <a:r>
              <a:rPr lang="en-US" sz="7440" dirty="0"/>
              <a:t>Understand the payroll system used to compute contribution amounts</a:t>
            </a:r>
          </a:p>
        </p:txBody>
      </p:sp>
      <p:sp>
        <p:nvSpPr>
          <p:cNvPr id="5" name="Slide Number Placeholder 1"/>
          <p:cNvSpPr txBox="1">
            <a:spLocks/>
          </p:cNvSpPr>
          <p:nvPr/>
        </p:nvSpPr>
        <p:spPr>
          <a:xfrm>
            <a:off x="8766048" y="6556375"/>
            <a:ext cx="256032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0E62DE50-DFB4-B04F-854B-139192B94604}" type="slidenum">
              <a:rPr lang="en-US" sz="1440">
                <a:latin typeface="+mj-lt"/>
              </a:rPr>
              <a:pPr algn="r"/>
              <a:t>28</a:t>
            </a:fld>
            <a:endParaRPr lang="en-US" sz="1440" dirty="0">
              <a:latin typeface="+mj-lt"/>
            </a:endParaRPr>
          </a:p>
        </p:txBody>
      </p:sp>
      <p:sp>
        <p:nvSpPr>
          <p:cNvPr id="6"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543802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249681" y="2618508"/>
          <a:ext cx="9692639" cy="3462256"/>
        </p:xfrm>
        <a:graphic>
          <a:graphicData uri="http://schemas.openxmlformats.org/drawingml/2006/table">
            <a:tbl>
              <a:tblPr>
                <a:tableStyleId>{5C22544A-7EE6-4342-B048-85BDC9FD1C3A}</a:tableStyleId>
              </a:tblPr>
              <a:tblGrid>
                <a:gridCol w="976178">
                  <a:extLst>
                    <a:ext uri="{9D8B030D-6E8A-4147-A177-3AD203B41FA5}">
                      <a16:colId xmlns:a16="http://schemas.microsoft.com/office/drawing/2014/main" val="20000"/>
                    </a:ext>
                  </a:extLst>
                </a:gridCol>
                <a:gridCol w="1537481">
                  <a:extLst>
                    <a:ext uri="{9D8B030D-6E8A-4147-A177-3AD203B41FA5}">
                      <a16:colId xmlns:a16="http://schemas.microsoft.com/office/drawing/2014/main" val="20001"/>
                    </a:ext>
                  </a:extLst>
                </a:gridCol>
                <a:gridCol w="1106335">
                  <a:extLst>
                    <a:ext uri="{9D8B030D-6E8A-4147-A177-3AD203B41FA5}">
                      <a16:colId xmlns:a16="http://schemas.microsoft.com/office/drawing/2014/main" val="20002"/>
                    </a:ext>
                  </a:extLst>
                </a:gridCol>
                <a:gridCol w="732134">
                  <a:extLst>
                    <a:ext uri="{9D8B030D-6E8A-4147-A177-3AD203B41FA5}">
                      <a16:colId xmlns:a16="http://schemas.microsoft.com/office/drawing/2014/main" val="20003"/>
                    </a:ext>
                  </a:extLst>
                </a:gridCol>
                <a:gridCol w="1012784">
                  <a:extLst>
                    <a:ext uri="{9D8B030D-6E8A-4147-A177-3AD203B41FA5}">
                      <a16:colId xmlns:a16="http://schemas.microsoft.com/office/drawing/2014/main" val="20004"/>
                    </a:ext>
                  </a:extLst>
                </a:gridCol>
                <a:gridCol w="211506">
                  <a:extLst>
                    <a:ext uri="{9D8B030D-6E8A-4147-A177-3AD203B41FA5}">
                      <a16:colId xmlns:a16="http://schemas.microsoft.com/office/drawing/2014/main" val="20005"/>
                    </a:ext>
                  </a:extLst>
                </a:gridCol>
                <a:gridCol w="211506">
                  <a:extLst>
                    <a:ext uri="{9D8B030D-6E8A-4147-A177-3AD203B41FA5}">
                      <a16:colId xmlns:a16="http://schemas.microsoft.com/office/drawing/2014/main" val="20006"/>
                    </a:ext>
                  </a:extLst>
                </a:gridCol>
                <a:gridCol w="780943">
                  <a:extLst>
                    <a:ext uri="{9D8B030D-6E8A-4147-A177-3AD203B41FA5}">
                      <a16:colId xmlns:a16="http://schemas.microsoft.com/office/drawing/2014/main" val="20007"/>
                    </a:ext>
                  </a:extLst>
                </a:gridCol>
                <a:gridCol w="780943">
                  <a:extLst>
                    <a:ext uri="{9D8B030D-6E8A-4147-A177-3AD203B41FA5}">
                      <a16:colId xmlns:a16="http://schemas.microsoft.com/office/drawing/2014/main" val="20008"/>
                    </a:ext>
                  </a:extLst>
                </a:gridCol>
                <a:gridCol w="780943">
                  <a:extLst>
                    <a:ext uri="{9D8B030D-6E8A-4147-A177-3AD203B41FA5}">
                      <a16:colId xmlns:a16="http://schemas.microsoft.com/office/drawing/2014/main" val="20009"/>
                    </a:ext>
                  </a:extLst>
                </a:gridCol>
                <a:gridCol w="780943">
                  <a:extLst>
                    <a:ext uri="{9D8B030D-6E8A-4147-A177-3AD203B41FA5}">
                      <a16:colId xmlns:a16="http://schemas.microsoft.com/office/drawing/2014/main" val="20010"/>
                    </a:ext>
                  </a:extLst>
                </a:gridCol>
                <a:gridCol w="780943">
                  <a:extLst>
                    <a:ext uri="{9D8B030D-6E8A-4147-A177-3AD203B41FA5}">
                      <a16:colId xmlns:a16="http://schemas.microsoft.com/office/drawing/2014/main" val="20011"/>
                    </a:ext>
                  </a:extLst>
                </a:gridCol>
              </a:tblGrid>
              <a:tr h="182224">
                <a:tc gridSpan="2">
                  <a:txBody>
                    <a:bodyPr/>
                    <a:lstStyle/>
                    <a:p>
                      <a:pPr algn="l" fontAlgn="b"/>
                      <a:r>
                        <a:rPr lang="en-US" sz="1000" u="none" strike="noStrike">
                          <a:effectLst/>
                        </a:rPr>
                        <a:t>XYZ 401(k) Plan</a:t>
                      </a:r>
                      <a:endParaRPr lang="en-US" sz="1000" b="1" i="0" u="none" strike="noStrike">
                        <a:solidFill>
                          <a:srgbClr val="000000"/>
                        </a:solidFill>
                        <a:effectLst/>
                        <a:latin typeface="Arial"/>
                      </a:endParaRPr>
                    </a:p>
                  </a:txBody>
                  <a:tcPr marL="11430" marR="11430" marT="9526" marB="0" anchor="b"/>
                </a:tc>
                <a:tc hMerge="1">
                  <a:txBody>
                    <a:bodyPr/>
                    <a:lstStyle/>
                    <a:p>
                      <a:endParaRPr lang="en-US"/>
                    </a:p>
                  </a:txBody>
                  <a:tcPr/>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0"/>
                  </a:ext>
                </a:extLst>
              </a:tr>
              <a:tr h="182224">
                <a:tc gridSpan="2">
                  <a:txBody>
                    <a:bodyPr/>
                    <a:lstStyle/>
                    <a:p>
                      <a:pPr algn="l" fontAlgn="b"/>
                      <a:r>
                        <a:rPr lang="en-US" sz="1000" u="none" strike="noStrike">
                          <a:effectLst/>
                        </a:rPr>
                        <a:t>Contribution Testing</a:t>
                      </a:r>
                      <a:endParaRPr lang="en-US" sz="1000" b="1" i="0" u="none" strike="noStrike">
                        <a:solidFill>
                          <a:srgbClr val="000000"/>
                        </a:solidFill>
                        <a:effectLst/>
                        <a:latin typeface="Arial"/>
                      </a:endParaRPr>
                    </a:p>
                  </a:txBody>
                  <a:tcPr marL="11430" marR="11430" marT="9526" marB="0" anchor="b"/>
                </a:tc>
                <a:tc hMerge="1">
                  <a:txBody>
                    <a:bodyPr/>
                    <a:lstStyle/>
                    <a:p>
                      <a:endParaRPr lang="en-US"/>
                    </a:p>
                  </a:txBody>
                  <a:tcPr/>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1"/>
                  </a:ext>
                </a:extLst>
              </a:tr>
              <a:tr h="182224">
                <a:tc>
                  <a:txBody>
                    <a:bodyPr/>
                    <a:lstStyle/>
                    <a:p>
                      <a:pPr algn="l" fontAlgn="b"/>
                      <a:r>
                        <a:rPr lang="en-US" sz="1000" u="none" strike="noStrike">
                          <a:effectLst/>
                        </a:rPr>
                        <a:t>12/31/2016</a:t>
                      </a:r>
                      <a:endParaRPr lang="en-US" sz="1000" b="1"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2"/>
                  </a:ext>
                </a:extLst>
              </a:tr>
              <a:tr h="182224">
                <a:tc>
                  <a:txBody>
                    <a:bodyPr/>
                    <a:lstStyle/>
                    <a:p>
                      <a:pPr algn="l" fontAlgn="b"/>
                      <a:endParaRPr lang="en-US" sz="1000" b="1"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3"/>
                  </a:ext>
                </a:extLst>
              </a:tr>
              <a:tr h="182224">
                <a:tc>
                  <a:txBody>
                    <a:bodyPr/>
                    <a:lstStyle/>
                    <a:p>
                      <a:pPr algn="l" fontAlgn="b"/>
                      <a:r>
                        <a:rPr lang="en-US" sz="1000" u="none" strike="noStrike">
                          <a:effectLst/>
                        </a:rPr>
                        <a:t>Note 1:</a:t>
                      </a:r>
                      <a:endParaRPr lang="en-US" sz="1000" b="1" i="0" u="none" strike="noStrike">
                        <a:solidFill>
                          <a:srgbClr val="000000"/>
                        </a:solidFill>
                        <a:effectLst/>
                        <a:latin typeface="Arial"/>
                      </a:endParaRPr>
                    </a:p>
                  </a:txBody>
                  <a:tcPr marL="11430" marR="11430" marT="9526" marB="0" anchor="b"/>
                </a:tc>
                <a:tc gridSpan="2">
                  <a:txBody>
                    <a:bodyPr/>
                    <a:lstStyle/>
                    <a:p>
                      <a:pPr algn="l" fontAlgn="b"/>
                      <a:r>
                        <a:rPr lang="en-US" sz="1000" u="none" strike="noStrike">
                          <a:effectLst/>
                        </a:rPr>
                        <a:t>No employer contributions.</a:t>
                      </a:r>
                      <a:endParaRPr lang="en-US" sz="1000" b="0" i="0" u="none" strike="noStrike">
                        <a:solidFill>
                          <a:srgbClr val="000000"/>
                        </a:solidFill>
                        <a:effectLst/>
                        <a:latin typeface="Arial"/>
                      </a:endParaRPr>
                    </a:p>
                  </a:txBody>
                  <a:tcPr marL="11430" marR="11430" marT="9526" marB="0" anchor="b"/>
                </a:tc>
                <a:tc hMerge="1">
                  <a:txBody>
                    <a:bodyPr/>
                    <a:lstStyle/>
                    <a:p>
                      <a:endParaRPr lang="en-US"/>
                    </a:p>
                  </a:txBody>
                  <a:tcPr/>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4"/>
                  </a:ext>
                </a:extLst>
              </a:tr>
              <a:tr h="182224">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5"/>
                  </a:ext>
                </a:extLst>
              </a:tr>
              <a:tr h="182224">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ctr" fontAlgn="b"/>
                      <a:endParaRPr lang="en-US" sz="1000" b="0" i="0" u="none" strike="noStrike">
                        <a:solidFill>
                          <a:srgbClr val="000000"/>
                        </a:solidFill>
                        <a:effectLst/>
                        <a:latin typeface="Arial"/>
                      </a:endParaRPr>
                    </a:p>
                  </a:txBody>
                  <a:tcPr marL="11430" marR="11430" marT="9526" marB="0" anchor="b"/>
                </a:tc>
                <a:tc>
                  <a:txBody>
                    <a:bodyPr/>
                    <a:lstStyle/>
                    <a:p>
                      <a:pPr algn="ctr" fontAlgn="b"/>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Deferral</a:t>
                      </a:r>
                      <a:endParaRPr lang="en-US" sz="1000" b="0" i="0" u="none" strike="noStrike">
                        <a:solidFill>
                          <a:srgbClr val="000000"/>
                        </a:solidFill>
                        <a:effectLst/>
                        <a:latin typeface="Arial"/>
                      </a:endParaRPr>
                    </a:p>
                  </a:txBody>
                  <a:tcPr marL="11430" marR="11430" marT="9526" marB="0" anchor="b"/>
                </a:tc>
                <a:tc>
                  <a:txBody>
                    <a:bodyPr/>
                    <a:lstStyle/>
                    <a:p>
                      <a:pPr algn="ctr"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6"/>
                  </a:ext>
                </a:extLst>
              </a:tr>
              <a:tr h="182224">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Participant name</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Wages</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Deferrals</a:t>
                      </a:r>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7"/>
                  </a:ext>
                </a:extLst>
              </a:tr>
              <a:tr h="182224">
                <a:tc>
                  <a:txBody>
                    <a:bodyPr/>
                    <a:lstStyle/>
                    <a:p>
                      <a:pPr algn="r" fontAlgn="b"/>
                      <a:r>
                        <a:rPr lang="en-US" sz="1000" u="none" strike="noStrike">
                          <a:effectLst/>
                        </a:rPr>
                        <a:t>1</a:t>
                      </a:r>
                      <a:endParaRPr lang="en-US" sz="1000" b="0" i="0" u="none" strike="noStrike">
                        <a:solidFill>
                          <a:srgbClr val="000000"/>
                        </a:solidFill>
                        <a:effectLst/>
                        <a:latin typeface="Arial"/>
                      </a:endParaRPr>
                    </a:p>
                  </a:txBody>
                  <a:tcPr marL="11430" marR="11430" marT="9526" marB="0" anchor="b"/>
                </a:tc>
                <a:tc>
                  <a:txBody>
                    <a:bodyPr/>
                    <a:lstStyle/>
                    <a:p>
                      <a:pPr algn="l" fontAlgn="b"/>
                      <a:r>
                        <a:rPr lang="en-US" sz="1000" u="none" strike="noStrike">
                          <a:effectLst/>
                        </a:rPr>
                        <a:t>Jane Smith</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 $ 114,535.20 </a:t>
                      </a:r>
                      <a:endParaRPr lang="en-US" sz="1000" b="0" i="0" u="none" strike="noStrike">
                        <a:solidFill>
                          <a:srgbClr val="000000"/>
                        </a:solidFill>
                        <a:effectLst/>
                        <a:latin typeface="Arial"/>
                      </a:endParaRPr>
                    </a:p>
                  </a:txBody>
                  <a:tcPr marL="11430" marR="11430" marT="9526" marB="0" anchor="b"/>
                </a:tc>
                <a:tc>
                  <a:txBody>
                    <a:bodyPr/>
                    <a:lstStyle/>
                    <a:p>
                      <a:pPr algn="r" fontAlgn="b"/>
                      <a:r>
                        <a:rPr lang="en-US" sz="1000" u="none" strike="noStrike">
                          <a:effectLst/>
                        </a:rPr>
                        <a:t>8.000%</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 $   9,162.82 </a:t>
                      </a:r>
                      <a:endParaRPr lang="en-US" sz="1000" b="0" i="0" u="none" strike="noStrike">
                        <a:solidFill>
                          <a:srgbClr val="000000"/>
                        </a:solidFill>
                        <a:effectLst/>
                        <a:latin typeface="Arial"/>
                      </a:endParaRPr>
                    </a:p>
                  </a:txBody>
                  <a:tcPr marL="11430" marR="11430" marT="9526" marB="0" anchor="b"/>
                </a:tc>
                <a:tc>
                  <a:txBody>
                    <a:bodyPr/>
                    <a:lstStyle/>
                    <a:p>
                      <a:pPr algn="l" fontAlgn="b"/>
                      <a:r>
                        <a:rPr lang="en-US" sz="1000" u="none" strike="noStrike">
                          <a:effectLst/>
                        </a:rPr>
                        <a:t>X</a:t>
                      </a:r>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8"/>
                  </a:ext>
                </a:extLst>
              </a:tr>
              <a:tr h="182224">
                <a:tc>
                  <a:txBody>
                    <a:bodyPr/>
                    <a:lstStyle/>
                    <a:p>
                      <a:pPr algn="r" fontAlgn="b"/>
                      <a:r>
                        <a:rPr lang="en-US" sz="1000" u="none" strike="noStrike">
                          <a:effectLst/>
                        </a:rPr>
                        <a:t>2</a:t>
                      </a:r>
                      <a:endParaRPr lang="en-US" sz="1000" b="0" i="0" u="none" strike="noStrike">
                        <a:solidFill>
                          <a:srgbClr val="000000"/>
                        </a:solidFill>
                        <a:effectLst/>
                        <a:latin typeface="Arial"/>
                      </a:endParaRPr>
                    </a:p>
                  </a:txBody>
                  <a:tcPr marL="11430" marR="11430" marT="9526" marB="0" anchor="b"/>
                </a:tc>
                <a:tc>
                  <a:txBody>
                    <a:bodyPr/>
                    <a:lstStyle/>
                    <a:p>
                      <a:pPr algn="l" fontAlgn="b"/>
                      <a:r>
                        <a:rPr lang="en-US" sz="1000" u="none" strike="noStrike">
                          <a:effectLst/>
                        </a:rPr>
                        <a:t>John Doe</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 $   67,445.21 </a:t>
                      </a:r>
                      <a:endParaRPr lang="en-US" sz="1000" b="0" i="0" u="none" strike="noStrike">
                        <a:solidFill>
                          <a:srgbClr val="000000"/>
                        </a:solidFill>
                        <a:effectLst/>
                        <a:latin typeface="Arial"/>
                      </a:endParaRPr>
                    </a:p>
                  </a:txBody>
                  <a:tcPr marL="11430" marR="11430" marT="9526" marB="0" anchor="b"/>
                </a:tc>
                <a:tc>
                  <a:txBody>
                    <a:bodyPr/>
                    <a:lstStyle/>
                    <a:p>
                      <a:pPr algn="r" fontAlgn="b"/>
                      <a:r>
                        <a:rPr lang="en-US" sz="1000" u="none" strike="noStrike">
                          <a:effectLst/>
                        </a:rPr>
                        <a:t>5.000%</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 $   3,372.26 </a:t>
                      </a:r>
                      <a:endParaRPr lang="en-US" sz="1000" b="0" i="0" u="none" strike="noStrike">
                        <a:solidFill>
                          <a:srgbClr val="000000"/>
                        </a:solidFill>
                        <a:effectLst/>
                        <a:latin typeface="Arial"/>
                      </a:endParaRPr>
                    </a:p>
                  </a:txBody>
                  <a:tcPr marL="11430" marR="11430" marT="9526" marB="0" anchor="b"/>
                </a:tc>
                <a:tc>
                  <a:txBody>
                    <a:bodyPr/>
                    <a:lstStyle/>
                    <a:p>
                      <a:pPr algn="l" fontAlgn="b"/>
                      <a:r>
                        <a:rPr lang="en-US" sz="1000" u="none" strike="noStrike">
                          <a:effectLst/>
                        </a:rPr>
                        <a:t>X</a:t>
                      </a:r>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9"/>
                  </a:ext>
                </a:extLst>
              </a:tr>
              <a:tr h="182224">
                <a:tc>
                  <a:txBody>
                    <a:bodyPr/>
                    <a:lstStyle/>
                    <a:p>
                      <a:pPr algn="r" fontAlgn="b"/>
                      <a:r>
                        <a:rPr lang="en-US" sz="1000" u="none" strike="noStrike">
                          <a:effectLst/>
                        </a:rPr>
                        <a:t>3</a:t>
                      </a:r>
                      <a:endParaRPr lang="en-US" sz="1000" b="0" i="0" u="none" strike="noStrike">
                        <a:solidFill>
                          <a:srgbClr val="000000"/>
                        </a:solidFill>
                        <a:effectLst/>
                        <a:latin typeface="Arial"/>
                      </a:endParaRPr>
                    </a:p>
                  </a:txBody>
                  <a:tcPr marL="11430" marR="11430" marT="9526" marB="0" anchor="b"/>
                </a:tc>
                <a:tc>
                  <a:txBody>
                    <a:bodyPr/>
                    <a:lstStyle/>
                    <a:p>
                      <a:pPr algn="l" fontAlgn="b"/>
                      <a:r>
                        <a:rPr lang="en-US" sz="1000" u="none" strike="noStrike">
                          <a:effectLst/>
                        </a:rPr>
                        <a:t>Sally Weis</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 $   90,091.28 </a:t>
                      </a:r>
                      <a:endParaRPr lang="en-US" sz="1000" b="0" i="0" u="none" strike="noStrike">
                        <a:solidFill>
                          <a:srgbClr val="000000"/>
                        </a:solidFill>
                        <a:effectLst/>
                        <a:latin typeface="Arial"/>
                      </a:endParaRPr>
                    </a:p>
                  </a:txBody>
                  <a:tcPr marL="11430" marR="11430" marT="9526" marB="0" anchor="b"/>
                </a:tc>
                <a:tc>
                  <a:txBody>
                    <a:bodyPr/>
                    <a:lstStyle/>
                    <a:p>
                      <a:pPr algn="r" fontAlgn="b"/>
                      <a:r>
                        <a:rPr lang="en-US" sz="1000" u="none" strike="noStrike">
                          <a:effectLst/>
                        </a:rPr>
                        <a:t>9.296%</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 $   8,374.89 </a:t>
                      </a:r>
                      <a:endParaRPr lang="en-US" sz="1000" b="0" i="0" u="none" strike="noStrike">
                        <a:solidFill>
                          <a:srgbClr val="000000"/>
                        </a:solidFill>
                        <a:effectLst/>
                        <a:latin typeface="Arial"/>
                      </a:endParaRPr>
                    </a:p>
                  </a:txBody>
                  <a:tcPr marL="11430" marR="11430" marT="9526" marB="0" anchor="b"/>
                </a:tc>
                <a:tc>
                  <a:txBody>
                    <a:bodyPr/>
                    <a:lstStyle/>
                    <a:p>
                      <a:pPr algn="l" fontAlgn="b"/>
                      <a:r>
                        <a:rPr lang="en-US" sz="1000" u="none" strike="noStrike">
                          <a:effectLst/>
                        </a:rPr>
                        <a:t>X</a:t>
                      </a:r>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0"/>
                  </a:ext>
                </a:extLst>
              </a:tr>
              <a:tr h="182224">
                <a:tc>
                  <a:txBody>
                    <a:bodyPr/>
                    <a:lstStyle/>
                    <a:p>
                      <a:pPr algn="r" fontAlgn="b"/>
                      <a:r>
                        <a:rPr lang="en-US" sz="1000" u="none" strike="noStrike">
                          <a:effectLst/>
                        </a:rPr>
                        <a:t>4</a:t>
                      </a:r>
                      <a:endParaRPr lang="en-US" sz="1000" b="0" i="0" u="none" strike="noStrike">
                        <a:solidFill>
                          <a:srgbClr val="000000"/>
                        </a:solidFill>
                        <a:effectLst/>
                        <a:latin typeface="Arial"/>
                      </a:endParaRPr>
                    </a:p>
                  </a:txBody>
                  <a:tcPr marL="11430" marR="11430" marT="9526" marB="0" anchor="b"/>
                </a:tc>
                <a:tc>
                  <a:txBody>
                    <a:bodyPr/>
                    <a:lstStyle/>
                    <a:p>
                      <a:pPr algn="l" fontAlgn="b"/>
                      <a:r>
                        <a:rPr lang="en-US" sz="1000" u="none" strike="noStrike">
                          <a:effectLst/>
                        </a:rPr>
                        <a:t>Mary Peters</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 $ 143,322.09 </a:t>
                      </a:r>
                      <a:endParaRPr lang="en-US" sz="1000" b="0" i="0" u="none" strike="noStrike">
                        <a:solidFill>
                          <a:srgbClr val="000000"/>
                        </a:solidFill>
                        <a:effectLst/>
                        <a:latin typeface="Arial"/>
                      </a:endParaRPr>
                    </a:p>
                  </a:txBody>
                  <a:tcPr marL="11430" marR="11430" marT="9526" marB="0" anchor="b"/>
                </a:tc>
                <a:tc>
                  <a:txBody>
                    <a:bodyPr/>
                    <a:lstStyle/>
                    <a:p>
                      <a:pPr algn="r" fontAlgn="b"/>
                      <a:r>
                        <a:rPr lang="en-US" sz="1000" u="none" strike="noStrike">
                          <a:effectLst/>
                        </a:rPr>
                        <a:t>20.000%</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 $ 26,000.00 </a:t>
                      </a:r>
                      <a:endParaRPr lang="en-US" sz="1000" b="0" i="0" u="none" strike="noStrike">
                        <a:solidFill>
                          <a:srgbClr val="000000"/>
                        </a:solidFill>
                        <a:effectLst/>
                        <a:latin typeface="Arial"/>
                      </a:endParaRPr>
                    </a:p>
                  </a:txBody>
                  <a:tcPr marL="11430" marR="11430" marT="9526" marB="0" anchor="b"/>
                </a:tc>
                <a:tc>
                  <a:txBody>
                    <a:bodyPr/>
                    <a:lstStyle/>
                    <a:p>
                      <a:pPr algn="l" fontAlgn="b"/>
                      <a:r>
                        <a:rPr lang="en-US" sz="1000" u="none" strike="noStrike">
                          <a:effectLst/>
                        </a:rPr>
                        <a:t>X</a:t>
                      </a:r>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1"/>
                  </a:ext>
                </a:extLst>
              </a:tr>
              <a:tr h="182224">
                <a:tc>
                  <a:txBody>
                    <a:bodyPr/>
                    <a:lstStyle/>
                    <a:p>
                      <a:pPr algn="r" fontAlgn="b"/>
                      <a:r>
                        <a:rPr lang="en-US" sz="1000" u="none" strike="noStrike">
                          <a:effectLst/>
                        </a:rPr>
                        <a:t>5</a:t>
                      </a:r>
                      <a:endParaRPr lang="en-US" sz="1000" b="0" i="0" u="none" strike="noStrike">
                        <a:solidFill>
                          <a:srgbClr val="000000"/>
                        </a:solidFill>
                        <a:effectLst/>
                        <a:latin typeface="Arial"/>
                      </a:endParaRPr>
                    </a:p>
                  </a:txBody>
                  <a:tcPr marL="11430" marR="11430" marT="9526" marB="0" anchor="b"/>
                </a:tc>
                <a:tc>
                  <a:txBody>
                    <a:bodyPr/>
                    <a:lstStyle/>
                    <a:p>
                      <a:pPr algn="l" fontAlgn="b"/>
                      <a:r>
                        <a:rPr lang="en-US" sz="1000" u="none" strike="noStrike">
                          <a:effectLst/>
                        </a:rPr>
                        <a:t>Gary Jones</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 $   18,678.26 </a:t>
                      </a:r>
                      <a:endParaRPr lang="en-US" sz="1000" b="0" i="0" u="none" strike="noStrike">
                        <a:solidFill>
                          <a:srgbClr val="000000"/>
                        </a:solidFill>
                        <a:effectLst/>
                        <a:latin typeface="Arial"/>
                      </a:endParaRPr>
                    </a:p>
                  </a:txBody>
                  <a:tcPr marL="11430" marR="11430" marT="9526" marB="0" anchor="b"/>
                </a:tc>
                <a:tc>
                  <a:txBody>
                    <a:bodyPr/>
                    <a:lstStyle/>
                    <a:p>
                      <a:pPr algn="r" fontAlgn="b"/>
                      <a:r>
                        <a:rPr lang="en-US" sz="1000" u="none" strike="noStrike">
                          <a:effectLst/>
                        </a:rPr>
                        <a:t>1.000%</a:t>
                      </a:r>
                      <a:endParaRPr lang="en-US" sz="1000" b="0"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 $      186.78 </a:t>
                      </a:r>
                      <a:endParaRPr lang="en-US" sz="1000" b="0" i="0" u="none" strike="noStrike">
                        <a:solidFill>
                          <a:srgbClr val="000000"/>
                        </a:solidFill>
                        <a:effectLst/>
                        <a:latin typeface="Arial"/>
                      </a:endParaRPr>
                    </a:p>
                  </a:txBody>
                  <a:tcPr marL="11430" marR="11430" marT="9526" marB="0" anchor="b"/>
                </a:tc>
                <a:tc>
                  <a:txBody>
                    <a:bodyPr/>
                    <a:lstStyle/>
                    <a:p>
                      <a:pPr algn="l" fontAlgn="b"/>
                      <a:r>
                        <a:rPr lang="en-US" sz="1000" u="none" strike="noStrike">
                          <a:effectLst/>
                        </a:rPr>
                        <a:t>X</a:t>
                      </a:r>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2"/>
                  </a:ext>
                </a:extLst>
              </a:tr>
              <a:tr h="182224">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3"/>
                  </a:ext>
                </a:extLst>
              </a:tr>
              <a:tr h="182224">
                <a:tc>
                  <a:txBody>
                    <a:bodyPr/>
                    <a:lstStyle/>
                    <a:p>
                      <a:pPr algn="r" fontAlgn="b"/>
                      <a:r>
                        <a:rPr lang="en-US" sz="1000" u="none" strike="noStrike">
                          <a:effectLst/>
                        </a:rPr>
                        <a:t>X</a:t>
                      </a:r>
                      <a:endParaRPr lang="en-US" sz="1000" b="1" i="0" u="none" strike="noStrike">
                        <a:solidFill>
                          <a:srgbClr val="FF0000"/>
                        </a:solidFill>
                        <a:effectLst/>
                        <a:latin typeface="Arial"/>
                      </a:endParaRPr>
                    </a:p>
                  </a:txBody>
                  <a:tcPr marL="11430" marR="11430" marT="9526" marB="0" anchor="b"/>
                </a:tc>
                <a:tc gridSpan="9">
                  <a:txBody>
                    <a:bodyPr/>
                    <a:lstStyle/>
                    <a:p>
                      <a:pPr algn="l" fontAlgn="b"/>
                      <a:r>
                        <a:rPr lang="en-US" sz="1000" u="none" strike="noStrike">
                          <a:effectLst/>
                        </a:rPr>
                        <a:t>Recalculated deferrals withheld and agreed to payroll records and TPA records.  Appears proper. </a:t>
                      </a:r>
                      <a:endParaRPr lang="en-US" sz="1000" b="0" i="0" u="none" strike="noStrike">
                        <a:solidFill>
                          <a:srgbClr val="000000"/>
                        </a:solidFill>
                        <a:effectLst/>
                        <a:latin typeface="Arial"/>
                      </a:endParaRPr>
                    </a:p>
                  </a:txBody>
                  <a:tcPr marL="11430" marR="11430" marT="952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4"/>
                  </a:ext>
                </a:extLst>
              </a:tr>
              <a:tr h="182224">
                <a:tc>
                  <a:txBody>
                    <a:bodyPr/>
                    <a:lstStyle/>
                    <a:p>
                      <a:pPr algn="r" fontAlgn="b"/>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5"/>
                  </a:ext>
                </a:extLst>
              </a:tr>
              <a:tr h="182224">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6"/>
                  </a:ext>
                </a:extLst>
              </a:tr>
              <a:tr h="182224">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7"/>
                  </a:ext>
                </a:extLst>
              </a:tr>
              <a:tr h="182224">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dirty="0">
                        <a:solidFill>
                          <a:srgbClr val="000000"/>
                        </a:solidFill>
                        <a:effectLst/>
                        <a:latin typeface="Arial"/>
                      </a:endParaRPr>
                    </a:p>
                  </a:txBody>
                  <a:tcPr marL="11430" marR="11430" marT="9526" marB="0" anchor="b"/>
                </a:tc>
                <a:extLst>
                  <a:ext uri="{0D108BD9-81ED-4DB2-BD59-A6C34878D82A}">
                    <a16:rowId xmlns:a16="http://schemas.microsoft.com/office/drawing/2014/main" val="10018"/>
                  </a:ext>
                </a:extLst>
              </a:tr>
            </a:tbl>
          </a:graphicData>
        </a:graphic>
      </p:graphicFrame>
      <p:sp>
        <p:nvSpPr>
          <p:cNvPr id="5" name="Slide Number Placeholder 1"/>
          <p:cNvSpPr txBox="1">
            <a:spLocks/>
          </p:cNvSpPr>
          <p:nvPr/>
        </p:nvSpPr>
        <p:spPr>
          <a:xfrm>
            <a:off x="8766048" y="6556375"/>
            <a:ext cx="256032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0E62DE50-DFB4-B04F-854B-139192B94604}" type="slidenum">
              <a:rPr lang="en-US" sz="1440">
                <a:latin typeface="+mj-lt"/>
              </a:rPr>
              <a:pPr algn="r"/>
              <a:t>29</a:t>
            </a:fld>
            <a:endParaRPr lang="en-US" sz="1440" dirty="0">
              <a:latin typeface="+mj-lt"/>
            </a:endParaRPr>
          </a:p>
        </p:txBody>
      </p:sp>
      <p:sp>
        <p:nvSpPr>
          <p:cNvPr id="4" name="Title 1"/>
          <p:cNvSpPr>
            <a:spLocks noGrp="1"/>
          </p:cNvSpPr>
          <p:nvPr>
            <p:ph type="title"/>
          </p:nvPr>
        </p:nvSpPr>
        <p:spPr>
          <a:xfrm>
            <a:off x="940525" y="836023"/>
            <a:ext cx="11133909" cy="888273"/>
          </a:xfrm>
        </p:spPr>
        <p:txBody>
          <a:bodyPr>
            <a:normAutofit/>
          </a:bodyPr>
          <a:lstStyle/>
          <a:p>
            <a:r>
              <a:rPr lang="en-US" dirty="0"/>
              <a:t>Audit Documentation – Example 2</a:t>
            </a:r>
          </a:p>
        </p:txBody>
      </p:sp>
      <p:sp>
        <p:nvSpPr>
          <p:cNvPr id="7"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653688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67059" y="381000"/>
            <a:ext cx="8229600" cy="838200"/>
          </a:xfrm>
        </p:spPr>
        <p:txBody>
          <a:bodyPr>
            <a:normAutofit/>
          </a:bodyPr>
          <a:lstStyle/>
          <a:p>
            <a:pPr algn="ctr"/>
            <a:r>
              <a:rPr lang="en-US" dirty="0" smtClean="0">
                <a:solidFill>
                  <a:schemeClr val="bg1"/>
                </a:solidFill>
              </a:rPr>
              <a:t>ERISA’S  LANDSCAPE</a:t>
            </a:r>
            <a:endParaRPr lang="en-US" dirty="0">
              <a:solidFill>
                <a:schemeClr val="bg1"/>
              </a:solidFill>
            </a:endParaRPr>
          </a:p>
        </p:txBody>
      </p:sp>
      <p:sp>
        <p:nvSpPr>
          <p:cNvPr id="8" name="Slide Number Placeholder 3"/>
          <p:cNvSpPr>
            <a:spLocks noGrp="1"/>
          </p:cNvSpPr>
          <p:nvPr>
            <p:ph type="sldNum" sz="quarter" idx="12"/>
          </p:nvPr>
        </p:nvSpPr>
        <p:spPr>
          <a:xfrm>
            <a:off x="8077200" y="6520088"/>
            <a:ext cx="2133600" cy="365125"/>
          </a:xfrm>
        </p:spPr>
        <p:txBody>
          <a:bodyPr/>
          <a:lstStyle/>
          <a:p>
            <a:fld id="{F51311D6-B95D-DF4A-A0C2-9AA2F54BB1AA}" type="slidenum">
              <a:rPr lang="en-US" smtClean="0"/>
              <a:pPr/>
              <a:t>3</a:t>
            </a:fld>
            <a:endParaRPr lang="en-US" dirty="0"/>
          </a:p>
        </p:txBody>
      </p:sp>
      <p:sp>
        <p:nvSpPr>
          <p:cNvPr id="12" name="Slide Number Placeholder 4"/>
          <p:cNvSpPr>
            <a:spLocks noGrp="1"/>
          </p:cNvSpPr>
          <p:nvPr>
            <p:ph type="sldNum" sz="quarter" idx="4294967295"/>
          </p:nvPr>
        </p:nvSpPr>
        <p:spPr>
          <a:xfrm>
            <a:off x="11811000" y="0"/>
            <a:ext cx="381000" cy="457200"/>
          </a:xfrm>
        </p:spPr>
        <p:txBody>
          <a:bodyPr/>
          <a:lstStyle/>
          <a:p>
            <a:pPr>
              <a:defRPr/>
            </a:pPr>
            <a:r>
              <a:rPr lang="en-US" altLang="en-US" dirty="0" smtClean="0"/>
              <a:t>3</a:t>
            </a:r>
            <a:endParaRPr lang="en-US" altLang="en-US" dirty="0"/>
          </a:p>
        </p:txBody>
      </p:sp>
      <p:sp>
        <p:nvSpPr>
          <p:cNvPr id="6" name="TextBox 5"/>
          <p:cNvSpPr txBox="1"/>
          <p:nvPr/>
        </p:nvSpPr>
        <p:spPr>
          <a:xfrm>
            <a:off x="2660073" y="1478063"/>
            <a:ext cx="6654518" cy="4893647"/>
          </a:xfrm>
          <a:prstGeom prst="rect">
            <a:avLst/>
          </a:prstGeom>
          <a:noFill/>
        </p:spPr>
        <p:txBody>
          <a:bodyPr wrap="square" rtlCol="0" anchor="ctr">
            <a:spAutoFit/>
          </a:bodyPr>
          <a:lstStyle/>
          <a:p>
            <a:endParaRPr lang="en-US" sz="2400" dirty="0" smtClean="0"/>
          </a:p>
          <a:p>
            <a:endParaRPr lang="en-US" sz="2400" dirty="0" smtClean="0"/>
          </a:p>
          <a:p>
            <a:pPr marL="342891" indent="-342891">
              <a:buFont typeface="Arial" panose="020B0604020202020204" pitchFamily="34" charset="0"/>
              <a:buChar char="•"/>
            </a:pPr>
            <a:r>
              <a:rPr lang="en-US" sz="2400" dirty="0" smtClean="0"/>
              <a:t>Nearly 149 </a:t>
            </a:r>
            <a:r>
              <a:rPr lang="en-US" sz="2400" dirty="0"/>
              <a:t>million workers, retirees, and dependents of private sector pension &amp; welfare </a:t>
            </a:r>
            <a:r>
              <a:rPr lang="en-US" sz="2400" dirty="0" smtClean="0"/>
              <a:t>plans</a:t>
            </a:r>
          </a:p>
          <a:p>
            <a:endParaRPr lang="en-US" sz="2400" dirty="0"/>
          </a:p>
          <a:p>
            <a:pPr marL="342891" indent="-342891">
              <a:buFont typeface="Arial" panose="020B0604020202020204" pitchFamily="34" charset="0"/>
              <a:buChar char="•"/>
            </a:pPr>
            <a:r>
              <a:rPr lang="en-US" sz="2400" dirty="0" smtClean="0"/>
              <a:t>2.3 </a:t>
            </a:r>
            <a:r>
              <a:rPr lang="en-US" sz="2400" dirty="0"/>
              <a:t>million health </a:t>
            </a:r>
            <a:r>
              <a:rPr lang="en-US" sz="2400" dirty="0" smtClean="0"/>
              <a:t>plans</a:t>
            </a:r>
          </a:p>
          <a:p>
            <a:endParaRPr lang="en-US" sz="2400" dirty="0"/>
          </a:p>
          <a:p>
            <a:pPr marL="342891" indent="-342891">
              <a:buFont typeface="Arial" panose="020B0604020202020204" pitchFamily="34" charset="0"/>
              <a:buChar char="•"/>
            </a:pPr>
            <a:r>
              <a:rPr lang="en-US" sz="2400" dirty="0"/>
              <a:t>A similar number of other welfare </a:t>
            </a:r>
            <a:r>
              <a:rPr lang="en-US" sz="2400" dirty="0" smtClean="0"/>
              <a:t>plans</a:t>
            </a:r>
          </a:p>
          <a:p>
            <a:endParaRPr lang="en-US" sz="2400" dirty="0"/>
          </a:p>
          <a:p>
            <a:pPr marL="342891" indent="-342891">
              <a:buFont typeface="Arial" panose="020B0604020202020204" pitchFamily="34" charset="0"/>
              <a:buChar char="•"/>
            </a:pPr>
            <a:r>
              <a:rPr lang="en-US" sz="2400" dirty="0" smtClean="0"/>
              <a:t>703,000 </a:t>
            </a:r>
            <a:r>
              <a:rPr lang="en-US" sz="2400" dirty="0"/>
              <a:t>private pension </a:t>
            </a:r>
            <a:r>
              <a:rPr lang="en-US" sz="2400" dirty="0" smtClean="0"/>
              <a:t>plans</a:t>
            </a:r>
          </a:p>
          <a:p>
            <a:endParaRPr lang="en-US" sz="2400" dirty="0"/>
          </a:p>
          <a:p>
            <a:pPr marL="342891" indent="-342891">
              <a:buFont typeface="Arial" panose="020B0604020202020204" pitchFamily="34" charset="0"/>
              <a:buChar char="•"/>
            </a:pPr>
            <a:r>
              <a:rPr lang="en-US" sz="2400" dirty="0"/>
              <a:t>Estimated assets of $</a:t>
            </a:r>
            <a:r>
              <a:rPr lang="en-US" sz="2400" dirty="0" smtClean="0"/>
              <a:t>9.8 </a:t>
            </a:r>
            <a:r>
              <a:rPr lang="en-US" sz="2400" dirty="0"/>
              <a:t>trillion</a:t>
            </a:r>
            <a:endParaRPr lang="en-US" sz="2400" dirty="0">
              <a:latin typeface="Arial"/>
              <a:ea typeface="ＭＳ Ｐゴシック" pitchFamily="-112" charset="-128"/>
              <a:cs typeface="Aria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949" y="2052159"/>
            <a:ext cx="2072633" cy="128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816" y="2307345"/>
            <a:ext cx="2368884" cy="132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401(k) Pla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966" y="5365473"/>
            <a:ext cx="2120841" cy="119090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403(b) Pla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6636" y="5682929"/>
            <a:ext cx="2130552" cy="837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defined benefit pension plan">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8816" y="4128193"/>
            <a:ext cx="2406192" cy="12339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966" y="3670249"/>
            <a:ext cx="2000601" cy="1332916"/>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p:cNvSpPr txBox="1">
            <a:spLocks/>
          </p:cNvSpPr>
          <p:nvPr/>
        </p:nvSpPr>
        <p:spPr>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684887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249682" y="2701635"/>
          <a:ext cx="9357359" cy="3470562"/>
        </p:xfrm>
        <a:graphic>
          <a:graphicData uri="http://schemas.openxmlformats.org/drawingml/2006/table">
            <a:tbl>
              <a:tblPr>
                <a:tableStyleId>{5C22544A-7EE6-4342-B048-85BDC9FD1C3A}</a:tableStyleId>
              </a:tblPr>
              <a:tblGrid>
                <a:gridCol w="1161276">
                  <a:extLst>
                    <a:ext uri="{9D8B030D-6E8A-4147-A177-3AD203B41FA5}">
                      <a16:colId xmlns:a16="http://schemas.microsoft.com/office/drawing/2014/main" val="20000"/>
                    </a:ext>
                  </a:extLst>
                </a:gridCol>
                <a:gridCol w="1026979">
                  <a:extLst>
                    <a:ext uri="{9D8B030D-6E8A-4147-A177-3AD203B41FA5}">
                      <a16:colId xmlns:a16="http://schemas.microsoft.com/office/drawing/2014/main" val="20001"/>
                    </a:ext>
                  </a:extLst>
                </a:gridCol>
                <a:gridCol w="1058579">
                  <a:extLst>
                    <a:ext uri="{9D8B030D-6E8A-4147-A177-3AD203B41FA5}">
                      <a16:colId xmlns:a16="http://schemas.microsoft.com/office/drawing/2014/main" val="20002"/>
                    </a:ext>
                  </a:extLst>
                </a:gridCol>
                <a:gridCol w="995380">
                  <a:extLst>
                    <a:ext uri="{9D8B030D-6E8A-4147-A177-3AD203B41FA5}">
                      <a16:colId xmlns:a16="http://schemas.microsoft.com/office/drawing/2014/main" val="20003"/>
                    </a:ext>
                  </a:extLst>
                </a:gridCol>
                <a:gridCol w="1173126">
                  <a:extLst>
                    <a:ext uri="{9D8B030D-6E8A-4147-A177-3AD203B41FA5}">
                      <a16:colId xmlns:a16="http://schemas.microsoft.com/office/drawing/2014/main" val="20004"/>
                    </a:ext>
                  </a:extLst>
                </a:gridCol>
                <a:gridCol w="695185">
                  <a:extLst>
                    <a:ext uri="{9D8B030D-6E8A-4147-A177-3AD203B41FA5}">
                      <a16:colId xmlns:a16="http://schemas.microsoft.com/office/drawing/2014/main" val="20005"/>
                    </a:ext>
                  </a:extLst>
                </a:gridCol>
                <a:gridCol w="853184">
                  <a:extLst>
                    <a:ext uri="{9D8B030D-6E8A-4147-A177-3AD203B41FA5}">
                      <a16:colId xmlns:a16="http://schemas.microsoft.com/office/drawing/2014/main" val="20006"/>
                    </a:ext>
                  </a:extLst>
                </a:gridCol>
                <a:gridCol w="888731">
                  <a:extLst>
                    <a:ext uri="{9D8B030D-6E8A-4147-A177-3AD203B41FA5}">
                      <a16:colId xmlns:a16="http://schemas.microsoft.com/office/drawing/2014/main" val="20007"/>
                    </a:ext>
                  </a:extLst>
                </a:gridCol>
                <a:gridCol w="604338">
                  <a:extLst>
                    <a:ext uri="{9D8B030D-6E8A-4147-A177-3AD203B41FA5}">
                      <a16:colId xmlns:a16="http://schemas.microsoft.com/office/drawing/2014/main" val="20008"/>
                    </a:ext>
                  </a:extLst>
                </a:gridCol>
                <a:gridCol w="900581">
                  <a:extLst>
                    <a:ext uri="{9D8B030D-6E8A-4147-A177-3AD203B41FA5}">
                      <a16:colId xmlns:a16="http://schemas.microsoft.com/office/drawing/2014/main" val="20009"/>
                    </a:ext>
                  </a:extLst>
                </a:gridCol>
              </a:tblGrid>
              <a:tr h="192809">
                <a:tc gridSpan="2">
                  <a:txBody>
                    <a:bodyPr/>
                    <a:lstStyle/>
                    <a:p>
                      <a:pPr algn="l" fontAlgn="b"/>
                      <a:r>
                        <a:rPr lang="en-US" sz="1000" u="none" strike="noStrike" dirty="0">
                          <a:effectLst/>
                        </a:rPr>
                        <a:t>XYZ 401(k) Plan</a:t>
                      </a:r>
                      <a:endParaRPr lang="en-US" sz="1000" b="1" i="0" u="none" strike="noStrike" dirty="0">
                        <a:solidFill>
                          <a:srgbClr val="000000"/>
                        </a:solidFill>
                        <a:effectLst/>
                        <a:latin typeface="Arial"/>
                      </a:endParaRPr>
                    </a:p>
                  </a:txBody>
                  <a:tcPr marL="11430" marR="11430" marT="9526" marB="0" anchor="b"/>
                </a:tc>
                <a:tc hMerge="1">
                  <a:txBody>
                    <a:bodyPr/>
                    <a:lstStyle/>
                    <a:p>
                      <a:endParaRPr lang="en-US"/>
                    </a:p>
                  </a:txBody>
                  <a:tcPr/>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1" i="0" u="none" strike="noStrike">
                        <a:solidFill>
                          <a:srgbClr val="FF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dirty="0">
                        <a:solidFill>
                          <a:srgbClr val="000000"/>
                        </a:solidFill>
                        <a:effectLst/>
                        <a:latin typeface="Arial"/>
                      </a:endParaRPr>
                    </a:p>
                  </a:txBody>
                  <a:tcPr marL="11430" marR="11430" marT="9526" marB="0" anchor="b"/>
                </a:tc>
                <a:extLst>
                  <a:ext uri="{0D108BD9-81ED-4DB2-BD59-A6C34878D82A}">
                    <a16:rowId xmlns:a16="http://schemas.microsoft.com/office/drawing/2014/main" val="10000"/>
                  </a:ext>
                </a:extLst>
              </a:tr>
              <a:tr h="192809">
                <a:tc gridSpan="3">
                  <a:txBody>
                    <a:bodyPr/>
                    <a:lstStyle/>
                    <a:p>
                      <a:pPr algn="l" fontAlgn="b"/>
                      <a:r>
                        <a:rPr lang="en-US" sz="1000" u="none" strike="noStrike">
                          <a:effectLst/>
                        </a:rPr>
                        <a:t>Contribution Remittance Testing</a:t>
                      </a:r>
                      <a:endParaRPr lang="en-US" sz="1000" b="1" i="0" u="none" strike="noStrike">
                        <a:solidFill>
                          <a:srgbClr val="000000"/>
                        </a:solidFill>
                        <a:effectLst/>
                        <a:latin typeface="Arial"/>
                      </a:endParaRPr>
                    </a:p>
                  </a:txBody>
                  <a:tcPr marL="11430" marR="11430" marT="9526"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1"/>
                  </a:ext>
                </a:extLst>
              </a:tr>
              <a:tr h="192809">
                <a:tc>
                  <a:txBody>
                    <a:bodyPr/>
                    <a:lstStyle/>
                    <a:p>
                      <a:pPr algn="l" fontAlgn="b"/>
                      <a:r>
                        <a:rPr lang="en-US" sz="1000" u="none" strike="noStrike">
                          <a:effectLst/>
                        </a:rPr>
                        <a:t>12/31/2016</a:t>
                      </a:r>
                      <a:endParaRPr lang="en-US" sz="1000" b="1"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2"/>
                  </a:ext>
                </a:extLst>
              </a:tr>
              <a:tr h="192809">
                <a:tc>
                  <a:txBody>
                    <a:bodyPr/>
                    <a:lstStyle/>
                    <a:p>
                      <a:pPr algn="l" fontAlgn="b"/>
                      <a:endParaRPr lang="en-US" sz="1000" b="1"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3"/>
                  </a:ext>
                </a:extLst>
              </a:tr>
              <a:tr h="192809">
                <a:tc>
                  <a:txBody>
                    <a:bodyPr/>
                    <a:lstStyle/>
                    <a:p>
                      <a:pPr algn="l" fontAlgn="b"/>
                      <a:endParaRPr lang="en-US" sz="1000" b="1"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dirty="0">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4"/>
                  </a:ext>
                </a:extLst>
              </a:tr>
              <a:tr h="192809">
                <a:tc>
                  <a:txBody>
                    <a:bodyPr/>
                    <a:lstStyle/>
                    <a:p>
                      <a:pPr algn="l" fontAlgn="b"/>
                      <a:r>
                        <a:rPr lang="en-US" sz="1000" u="none" strike="noStrike">
                          <a:effectLst/>
                        </a:rPr>
                        <a:t>Procedures:</a:t>
                      </a:r>
                      <a:endParaRPr lang="en-US" sz="1000" b="1" i="0" u="none" strike="noStrike">
                        <a:solidFill>
                          <a:srgbClr val="000000"/>
                        </a:solidFill>
                        <a:effectLst/>
                        <a:latin typeface="Arial"/>
                      </a:endParaRPr>
                    </a:p>
                  </a:txBody>
                  <a:tcPr marL="11430" marR="11430" marT="9526" marB="0" anchor="b"/>
                </a:tc>
                <a:tc rowSpan="4" gridSpan="9">
                  <a:txBody>
                    <a:bodyPr/>
                    <a:lstStyle/>
                    <a:p>
                      <a:pPr algn="l" fontAlgn="b"/>
                      <a:r>
                        <a:rPr lang="en-US" sz="1000" u="none" strike="noStrike" dirty="0">
                          <a:effectLst/>
                        </a:rPr>
                        <a:t>To test the timeliness of contribution remittances, we selected 5 pay periods during the year noting the pay date and date contributions were remitted to the custodian.  Per inquiry with plan management, contributions are always remitted 4 days after pay date.  For all selections tested, the contribution was remitted before the 15th day of the following month.  As such, contributions appear timely remitted.  The following pay periods were tested:</a:t>
                      </a:r>
                      <a:endParaRPr lang="en-US" sz="1000" b="0" i="0" u="none" strike="noStrike" dirty="0">
                        <a:solidFill>
                          <a:srgbClr val="000000"/>
                        </a:solidFill>
                        <a:effectLst/>
                        <a:latin typeface="Arial"/>
                      </a:endParaRPr>
                    </a:p>
                  </a:txBody>
                  <a:tcPr marL="11430" marR="11430" marT="9526" marB="0" anchor="b"/>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10005"/>
                  </a:ext>
                </a:extLst>
              </a:tr>
              <a:tr h="192809">
                <a:tc>
                  <a:txBody>
                    <a:bodyPr/>
                    <a:lstStyle/>
                    <a:p>
                      <a:pPr algn="r" fontAlgn="b"/>
                      <a:endParaRPr lang="en-US" sz="1000" b="1" i="0" u="none" strike="noStrike">
                        <a:solidFill>
                          <a:srgbClr val="000000"/>
                        </a:solidFill>
                        <a:effectLst/>
                        <a:latin typeface="Arial"/>
                      </a:endParaRPr>
                    </a:p>
                  </a:txBody>
                  <a:tcPr marL="11430" marR="11430" marT="9526" marB="0" anchor="b"/>
                </a:tc>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192809">
                <a:tc>
                  <a:txBody>
                    <a:bodyPr/>
                    <a:lstStyle/>
                    <a:p>
                      <a:pPr algn="r" fontAlgn="b"/>
                      <a:endParaRPr lang="en-US" sz="1000" b="1" i="0" u="none" strike="noStrike">
                        <a:solidFill>
                          <a:srgbClr val="000000"/>
                        </a:solidFill>
                        <a:effectLst/>
                        <a:latin typeface="Arial"/>
                      </a:endParaRPr>
                    </a:p>
                  </a:txBody>
                  <a:tcPr marL="11430" marR="11430" marT="9526" marB="0" anchor="b"/>
                </a:tc>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192809">
                <a:tc>
                  <a:txBody>
                    <a:bodyPr/>
                    <a:lstStyle/>
                    <a:p>
                      <a:pPr algn="r" fontAlgn="b"/>
                      <a:endParaRPr lang="en-US" sz="1000" b="1" i="0" u="none" strike="noStrike">
                        <a:solidFill>
                          <a:srgbClr val="000000"/>
                        </a:solidFill>
                        <a:effectLst/>
                        <a:latin typeface="Arial"/>
                      </a:endParaRPr>
                    </a:p>
                  </a:txBody>
                  <a:tcPr marL="11430" marR="11430" marT="9526" marB="0" anchor="b"/>
                </a:tc>
                <a:tc gridSpan="9"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8"/>
                  </a:ext>
                </a:extLst>
              </a:tr>
              <a:tr h="192809">
                <a:tc>
                  <a:txBody>
                    <a:bodyPr/>
                    <a:lstStyle/>
                    <a:p>
                      <a:pPr algn="r" fontAlgn="b"/>
                      <a:endParaRPr lang="en-US" sz="1000" b="1"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9"/>
                  </a:ext>
                </a:extLst>
              </a:tr>
              <a:tr h="192809">
                <a:tc>
                  <a:txBody>
                    <a:bodyPr/>
                    <a:lstStyle/>
                    <a:p>
                      <a:pPr algn="r" fontAlgn="b"/>
                      <a:endParaRPr lang="en-US" sz="1000" b="1" i="0" u="none" strike="noStrike">
                        <a:solidFill>
                          <a:srgbClr val="000000"/>
                        </a:solidFill>
                        <a:effectLst/>
                        <a:latin typeface="Arial"/>
                      </a:endParaRPr>
                    </a:p>
                  </a:txBody>
                  <a:tcPr marL="11430" marR="11430" marT="9526" marB="0" anchor="b"/>
                </a:tc>
                <a:tc>
                  <a:txBody>
                    <a:bodyPr/>
                    <a:lstStyle/>
                    <a:p>
                      <a:pPr algn="ctr" fontAlgn="b"/>
                      <a:r>
                        <a:rPr lang="en-US" sz="1000" u="none" strike="noStrike">
                          <a:effectLst/>
                        </a:rPr>
                        <a:t>Pay Date</a:t>
                      </a:r>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0"/>
                  </a:ext>
                </a:extLst>
              </a:tr>
              <a:tr h="192809">
                <a:tc>
                  <a:txBody>
                    <a:bodyPr/>
                    <a:lstStyle/>
                    <a:p>
                      <a:pPr algn="r" fontAlgn="b"/>
                      <a:r>
                        <a:rPr lang="en-US" sz="1000" u="none" strike="noStrike">
                          <a:effectLst/>
                        </a:rPr>
                        <a:t>1</a:t>
                      </a:r>
                      <a:endParaRPr lang="en-US" sz="1000" b="1" i="0" u="none" strike="noStrike">
                        <a:solidFill>
                          <a:srgbClr val="000000"/>
                        </a:solidFill>
                        <a:effectLst/>
                        <a:latin typeface="Arial"/>
                      </a:endParaRPr>
                    </a:p>
                  </a:txBody>
                  <a:tcPr marL="11430" marR="11430" marT="9526" marB="0" anchor="b"/>
                </a:tc>
                <a:tc>
                  <a:txBody>
                    <a:bodyPr/>
                    <a:lstStyle/>
                    <a:p>
                      <a:pPr algn="r" fontAlgn="b"/>
                      <a:r>
                        <a:rPr lang="en-US" sz="1000" u="none" strike="noStrike">
                          <a:effectLst/>
                        </a:rPr>
                        <a:t>1/31/2016</a:t>
                      </a:r>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1"/>
                  </a:ext>
                </a:extLst>
              </a:tr>
              <a:tr h="192809">
                <a:tc>
                  <a:txBody>
                    <a:bodyPr/>
                    <a:lstStyle/>
                    <a:p>
                      <a:pPr algn="r" fontAlgn="b"/>
                      <a:r>
                        <a:rPr lang="en-US" sz="1000" u="none" strike="noStrike">
                          <a:effectLst/>
                        </a:rPr>
                        <a:t>2</a:t>
                      </a:r>
                      <a:endParaRPr lang="en-US" sz="1000" b="1" i="0" u="none" strike="noStrike">
                        <a:solidFill>
                          <a:srgbClr val="000000"/>
                        </a:solidFill>
                        <a:effectLst/>
                        <a:latin typeface="Arial"/>
                      </a:endParaRPr>
                    </a:p>
                  </a:txBody>
                  <a:tcPr marL="11430" marR="11430" marT="9526" marB="0" anchor="b"/>
                </a:tc>
                <a:tc>
                  <a:txBody>
                    <a:bodyPr/>
                    <a:lstStyle/>
                    <a:p>
                      <a:pPr algn="r" fontAlgn="b"/>
                      <a:r>
                        <a:rPr lang="en-US" sz="1000" u="none" strike="noStrike">
                          <a:effectLst/>
                        </a:rPr>
                        <a:t>6/30/2016</a:t>
                      </a:r>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2"/>
                  </a:ext>
                </a:extLst>
              </a:tr>
              <a:tr h="192809">
                <a:tc>
                  <a:txBody>
                    <a:bodyPr/>
                    <a:lstStyle/>
                    <a:p>
                      <a:pPr algn="r" fontAlgn="b"/>
                      <a:r>
                        <a:rPr lang="en-US" sz="1000" u="none" strike="noStrike">
                          <a:effectLst/>
                        </a:rPr>
                        <a:t>3</a:t>
                      </a:r>
                      <a:endParaRPr lang="en-US" sz="1000" b="1" i="0" u="none" strike="noStrike">
                        <a:solidFill>
                          <a:srgbClr val="000000"/>
                        </a:solidFill>
                        <a:effectLst/>
                        <a:latin typeface="Arial"/>
                      </a:endParaRPr>
                    </a:p>
                  </a:txBody>
                  <a:tcPr marL="11430" marR="11430" marT="9526" marB="0" anchor="b"/>
                </a:tc>
                <a:tc>
                  <a:txBody>
                    <a:bodyPr/>
                    <a:lstStyle/>
                    <a:p>
                      <a:pPr algn="r" fontAlgn="b"/>
                      <a:r>
                        <a:rPr lang="en-US" sz="1000" u="none" strike="noStrike">
                          <a:effectLst/>
                        </a:rPr>
                        <a:t>7/31/2016</a:t>
                      </a:r>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3"/>
                  </a:ext>
                </a:extLst>
              </a:tr>
              <a:tr h="192809">
                <a:tc>
                  <a:txBody>
                    <a:bodyPr/>
                    <a:lstStyle/>
                    <a:p>
                      <a:pPr algn="r" fontAlgn="b"/>
                      <a:r>
                        <a:rPr lang="en-US" sz="1000" u="none" strike="noStrike">
                          <a:effectLst/>
                        </a:rPr>
                        <a:t>4</a:t>
                      </a:r>
                      <a:endParaRPr lang="en-US" sz="1000" b="1" i="0" u="none" strike="noStrike">
                        <a:solidFill>
                          <a:srgbClr val="000000"/>
                        </a:solidFill>
                        <a:effectLst/>
                        <a:latin typeface="Arial"/>
                      </a:endParaRPr>
                    </a:p>
                  </a:txBody>
                  <a:tcPr marL="11430" marR="11430" marT="9526" marB="0" anchor="b"/>
                </a:tc>
                <a:tc>
                  <a:txBody>
                    <a:bodyPr/>
                    <a:lstStyle/>
                    <a:p>
                      <a:pPr algn="r" fontAlgn="b"/>
                      <a:r>
                        <a:rPr lang="en-US" sz="1000" u="none" strike="noStrike">
                          <a:effectLst/>
                        </a:rPr>
                        <a:t>9/15/2016</a:t>
                      </a:r>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dirty="0">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4"/>
                  </a:ext>
                </a:extLst>
              </a:tr>
              <a:tr h="192809">
                <a:tc>
                  <a:txBody>
                    <a:bodyPr/>
                    <a:lstStyle/>
                    <a:p>
                      <a:pPr algn="r" fontAlgn="b"/>
                      <a:r>
                        <a:rPr lang="en-US" sz="1000" u="none" strike="noStrike">
                          <a:effectLst/>
                        </a:rPr>
                        <a:t>5</a:t>
                      </a:r>
                      <a:endParaRPr lang="en-US" sz="1000" b="1" i="0" u="none" strike="noStrike">
                        <a:solidFill>
                          <a:srgbClr val="000000"/>
                        </a:solidFill>
                        <a:effectLst/>
                        <a:latin typeface="Arial"/>
                      </a:endParaRPr>
                    </a:p>
                  </a:txBody>
                  <a:tcPr marL="11430" marR="11430" marT="9526" marB="0" anchor="b"/>
                </a:tc>
                <a:tc>
                  <a:txBody>
                    <a:bodyPr/>
                    <a:lstStyle/>
                    <a:p>
                      <a:pPr algn="r" fontAlgn="b"/>
                      <a:r>
                        <a:rPr lang="en-US" sz="1000" u="none" strike="noStrike">
                          <a:effectLst/>
                        </a:rPr>
                        <a:t>11/30/2016</a:t>
                      </a:r>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5"/>
                  </a:ext>
                </a:extLst>
              </a:tr>
              <a:tr h="192809">
                <a:tc>
                  <a:txBody>
                    <a:bodyPr/>
                    <a:lstStyle/>
                    <a:p>
                      <a:pPr algn="r" fontAlgn="b"/>
                      <a:endParaRPr lang="en-US" sz="1000" b="1"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6"/>
                  </a:ext>
                </a:extLst>
              </a:tr>
              <a:tr h="192809">
                <a:tc>
                  <a:txBody>
                    <a:bodyPr/>
                    <a:lstStyle/>
                    <a:p>
                      <a:pPr algn="r" fontAlgn="b"/>
                      <a:endParaRPr lang="en-US" sz="1000" b="1"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a:solidFill>
                          <a:srgbClr val="000000"/>
                        </a:solidFill>
                        <a:effectLst/>
                        <a:latin typeface="Arial"/>
                      </a:endParaRPr>
                    </a:p>
                  </a:txBody>
                  <a:tcPr marL="11430" marR="11430" marT="9526" marB="0" anchor="b"/>
                </a:tc>
                <a:tc>
                  <a:txBody>
                    <a:bodyPr/>
                    <a:lstStyle/>
                    <a:p>
                      <a:pPr algn="l" fontAlgn="b"/>
                      <a:endParaRPr lang="en-US" sz="1000" b="0" i="0" u="none" strike="noStrike" dirty="0">
                        <a:solidFill>
                          <a:srgbClr val="000000"/>
                        </a:solidFill>
                        <a:effectLst/>
                        <a:latin typeface="Arial"/>
                      </a:endParaRPr>
                    </a:p>
                  </a:txBody>
                  <a:tcPr marL="11430" marR="11430" marT="9526" marB="0" anchor="b"/>
                </a:tc>
                <a:extLst>
                  <a:ext uri="{0D108BD9-81ED-4DB2-BD59-A6C34878D82A}">
                    <a16:rowId xmlns:a16="http://schemas.microsoft.com/office/drawing/2014/main" val="10017"/>
                  </a:ext>
                </a:extLst>
              </a:tr>
            </a:tbl>
          </a:graphicData>
        </a:graphic>
      </p:graphicFrame>
      <p:sp>
        <p:nvSpPr>
          <p:cNvPr id="6" name="Slide Number Placeholder 1"/>
          <p:cNvSpPr txBox="1">
            <a:spLocks/>
          </p:cNvSpPr>
          <p:nvPr/>
        </p:nvSpPr>
        <p:spPr>
          <a:xfrm>
            <a:off x="8766048" y="6556375"/>
            <a:ext cx="256032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0E62DE50-DFB4-B04F-854B-139192B94604}" type="slidenum">
              <a:rPr lang="en-US" sz="1440">
                <a:latin typeface="+mj-lt"/>
              </a:rPr>
              <a:pPr algn="r"/>
              <a:t>30</a:t>
            </a:fld>
            <a:endParaRPr lang="en-US" sz="1440" dirty="0">
              <a:latin typeface="+mj-lt"/>
            </a:endParaRPr>
          </a:p>
        </p:txBody>
      </p:sp>
      <p:sp>
        <p:nvSpPr>
          <p:cNvPr id="4" name="Title 1"/>
          <p:cNvSpPr>
            <a:spLocks noGrp="1"/>
          </p:cNvSpPr>
          <p:nvPr>
            <p:ph type="title"/>
          </p:nvPr>
        </p:nvSpPr>
        <p:spPr>
          <a:xfrm>
            <a:off x="940525" y="836023"/>
            <a:ext cx="11133909" cy="888273"/>
          </a:xfrm>
        </p:spPr>
        <p:txBody>
          <a:bodyPr>
            <a:normAutofit/>
          </a:bodyPr>
          <a:lstStyle/>
          <a:p>
            <a:r>
              <a:rPr lang="en-US" dirty="0"/>
              <a:t>Audit Documentation – Example </a:t>
            </a:r>
            <a:r>
              <a:rPr lang="en-US" dirty="0" smtClean="0"/>
              <a:t>3</a:t>
            </a:r>
            <a:endParaRPr lang="en-US" dirty="0"/>
          </a:p>
        </p:txBody>
      </p:sp>
      <p:sp>
        <p:nvSpPr>
          <p:cNvPr id="7"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483134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20" dirty="0"/>
              <a:t>Benefit Payments</a:t>
            </a:r>
          </a:p>
        </p:txBody>
      </p:sp>
      <p:sp>
        <p:nvSpPr>
          <p:cNvPr id="3" name="Content Placeholder 2"/>
          <p:cNvSpPr>
            <a:spLocks noGrp="1"/>
          </p:cNvSpPr>
          <p:nvPr>
            <p:ph idx="1"/>
          </p:nvPr>
        </p:nvSpPr>
        <p:spPr>
          <a:xfrm>
            <a:off x="1158240" y="2346790"/>
            <a:ext cx="9813744" cy="3513683"/>
          </a:xfrm>
        </p:spPr>
        <p:txBody>
          <a:bodyPr>
            <a:normAutofit fontScale="47500" lnSpcReduction="20000"/>
          </a:bodyPr>
          <a:lstStyle/>
          <a:p>
            <a:pPr>
              <a:spcBef>
                <a:spcPts val="2160"/>
              </a:spcBef>
            </a:pPr>
            <a:r>
              <a:rPr lang="en-US" sz="5760" dirty="0" smtClean="0"/>
              <a:t>Ensure </a:t>
            </a:r>
            <a:r>
              <a:rPr lang="en-US" sz="5760" dirty="0"/>
              <a:t>that payments are made in accordance with plan terms</a:t>
            </a:r>
          </a:p>
          <a:p>
            <a:pPr>
              <a:spcBef>
                <a:spcPts val="2160"/>
              </a:spcBef>
            </a:pPr>
            <a:r>
              <a:rPr lang="en-US" sz="5760" dirty="0"/>
              <a:t>Test the eligibility of those receiving benefits</a:t>
            </a:r>
          </a:p>
          <a:p>
            <a:pPr>
              <a:spcBef>
                <a:spcPts val="2160"/>
              </a:spcBef>
            </a:pPr>
            <a:r>
              <a:rPr lang="en-US" sz="5760" dirty="0"/>
              <a:t>Re-compute benefit payments, where appropriate</a:t>
            </a:r>
          </a:p>
          <a:p>
            <a:pPr>
              <a:spcBef>
                <a:spcPts val="2160"/>
              </a:spcBef>
            </a:pPr>
            <a:r>
              <a:rPr lang="en-US" sz="5760" dirty="0"/>
              <a:t>Test for appropriate treatment of forfeitures</a:t>
            </a:r>
          </a:p>
          <a:p>
            <a:pPr>
              <a:spcBef>
                <a:spcPts val="2160"/>
              </a:spcBef>
            </a:pPr>
            <a:r>
              <a:rPr lang="en-US" sz="5760" dirty="0"/>
              <a:t>Properly rely on SOC-1 report – know who does </a:t>
            </a:r>
            <a:r>
              <a:rPr lang="en-US" sz="5760" dirty="0" smtClean="0"/>
              <a:t>what</a:t>
            </a:r>
            <a:endParaRPr lang="en-US" sz="3360" dirty="0"/>
          </a:p>
          <a:p>
            <a:endParaRPr lang="en-US" sz="3360" dirty="0"/>
          </a:p>
        </p:txBody>
      </p:sp>
      <p:sp>
        <p:nvSpPr>
          <p:cNvPr id="5" name="Slide Number Placeholder 1"/>
          <p:cNvSpPr txBox="1">
            <a:spLocks/>
          </p:cNvSpPr>
          <p:nvPr/>
        </p:nvSpPr>
        <p:spPr>
          <a:xfrm>
            <a:off x="8766048" y="6556375"/>
            <a:ext cx="256032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0E62DE50-DFB4-B04F-854B-139192B94604}" type="slidenum">
              <a:rPr lang="en-US" sz="1440">
                <a:latin typeface="+mj-lt"/>
              </a:rPr>
              <a:pPr algn="r"/>
              <a:t>31</a:t>
            </a:fld>
            <a:endParaRPr lang="en-US" sz="1440" dirty="0">
              <a:latin typeface="+mj-lt"/>
            </a:endParaRPr>
          </a:p>
        </p:txBody>
      </p:sp>
      <p:sp>
        <p:nvSpPr>
          <p:cNvPr id="6"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994288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Audit Documentation – Example 4</a:t>
            </a:r>
            <a:endParaRPr lang="en-US" dirty="0"/>
          </a:p>
        </p:txBody>
      </p:sp>
      <p:graphicFrame>
        <p:nvGraphicFramePr>
          <p:cNvPr id="11" name="Content Placeholder 10"/>
          <p:cNvGraphicFramePr>
            <a:graphicFrameLocks noGrp="1"/>
          </p:cNvGraphicFramePr>
          <p:nvPr>
            <p:ph idx="1"/>
            <p:extLst/>
          </p:nvPr>
        </p:nvGraphicFramePr>
        <p:xfrm>
          <a:off x="1249680" y="2521531"/>
          <a:ext cx="9601199" cy="3467792"/>
        </p:xfrm>
        <a:graphic>
          <a:graphicData uri="http://schemas.openxmlformats.org/drawingml/2006/table">
            <a:tbl>
              <a:tblPr>
                <a:tableStyleId>{5C22544A-7EE6-4342-B048-85BDC9FD1C3A}</a:tableStyleId>
              </a:tblPr>
              <a:tblGrid>
                <a:gridCol w="1314551">
                  <a:extLst>
                    <a:ext uri="{9D8B030D-6E8A-4147-A177-3AD203B41FA5}">
                      <a16:colId xmlns:a16="http://schemas.microsoft.com/office/drawing/2014/main" val="20000"/>
                    </a:ext>
                  </a:extLst>
                </a:gridCol>
                <a:gridCol w="2096622">
                  <a:extLst>
                    <a:ext uri="{9D8B030D-6E8A-4147-A177-3AD203B41FA5}">
                      <a16:colId xmlns:a16="http://schemas.microsoft.com/office/drawing/2014/main" val="20001"/>
                    </a:ext>
                  </a:extLst>
                </a:gridCol>
                <a:gridCol w="1331190">
                  <a:extLst>
                    <a:ext uri="{9D8B030D-6E8A-4147-A177-3AD203B41FA5}">
                      <a16:colId xmlns:a16="http://schemas.microsoft.com/office/drawing/2014/main" val="20002"/>
                    </a:ext>
                  </a:extLst>
                </a:gridCol>
                <a:gridCol w="1486495">
                  <a:extLst>
                    <a:ext uri="{9D8B030D-6E8A-4147-A177-3AD203B41FA5}">
                      <a16:colId xmlns:a16="http://schemas.microsoft.com/office/drawing/2014/main" val="20003"/>
                    </a:ext>
                  </a:extLst>
                </a:gridCol>
                <a:gridCol w="1730545">
                  <a:extLst>
                    <a:ext uri="{9D8B030D-6E8A-4147-A177-3AD203B41FA5}">
                      <a16:colId xmlns:a16="http://schemas.microsoft.com/office/drawing/2014/main" val="20004"/>
                    </a:ext>
                  </a:extLst>
                </a:gridCol>
                <a:gridCol w="288422">
                  <a:extLst>
                    <a:ext uri="{9D8B030D-6E8A-4147-A177-3AD203B41FA5}">
                      <a16:colId xmlns:a16="http://schemas.microsoft.com/office/drawing/2014/main" val="20005"/>
                    </a:ext>
                  </a:extLst>
                </a:gridCol>
                <a:gridCol w="288422">
                  <a:extLst>
                    <a:ext uri="{9D8B030D-6E8A-4147-A177-3AD203B41FA5}">
                      <a16:colId xmlns:a16="http://schemas.microsoft.com/office/drawing/2014/main" val="20006"/>
                    </a:ext>
                  </a:extLst>
                </a:gridCol>
                <a:gridCol w="1064952">
                  <a:extLst>
                    <a:ext uri="{9D8B030D-6E8A-4147-A177-3AD203B41FA5}">
                      <a16:colId xmlns:a16="http://schemas.microsoft.com/office/drawing/2014/main" val="20007"/>
                    </a:ext>
                  </a:extLst>
                </a:gridCol>
              </a:tblGrid>
              <a:tr h="220177">
                <a:tc gridSpan="2">
                  <a:txBody>
                    <a:bodyPr/>
                    <a:lstStyle/>
                    <a:p>
                      <a:pPr algn="l" fontAlgn="b"/>
                      <a:r>
                        <a:rPr lang="en-US" sz="1100" u="none" strike="noStrike" dirty="0">
                          <a:effectLst/>
                        </a:rPr>
                        <a:t>XYZ 401(k) Plan</a:t>
                      </a:r>
                      <a:endParaRPr lang="en-US" sz="1100" b="1" i="0" u="none" strike="noStrike" dirty="0">
                        <a:solidFill>
                          <a:srgbClr val="000000"/>
                        </a:solidFill>
                        <a:effectLst/>
                        <a:latin typeface="Arial"/>
                      </a:endParaRPr>
                    </a:p>
                  </a:txBody>
                  <a:tcPr marL="11430" marR="11430" marT="9526" marB="0" anchor="b"/>
                </a:tc>
                <a:tc hMerge="1">
                  <a:txBody>
                    <a:bodyPr/>
                    <a:lstStyle/>
                    <a:p>
                      <a:endParaRPr lang="en-US"/>
                    </a:p>
                  </a:txBody>
                  <a:tcPr/>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0"/>
                  </a:ext>
                </a:extLst>
              </a:tr>
              <a:tr h="220177">
                <a:tc gridSpan="2">
                  <a:txBody>
                    <a:bodyPr/>
                    <a:lstStyle/>
                    <a:p>
                      <a:pPr algn="l" fontAlgn="b"/>
                      <a:r>
                        <a:rPr lang="en-US" sz="1100" u="none" strike="noStrike">
                          <a:effectLst/>
                        </a:rPr>
                        <a:t>Benefit Payment Testing</a:t>
                      </a:r>
                      <a:endParaRPr lang="en-US" sz="1100" b="1" i="0" u="none" strike="noStrike">
                        <a:solidFill>
                          <a:srgbClr val="000000"/>
                        </a:solidFill>
                        <a:effectLst/>
                        <a:latin typeface="Arial"/>
                      </a:endParaRPr>
                    </a:p>
                  </a:txBody>
                  <a:tcPr marL="11430" marR="11430" marT="9526" marB="0" anchor="b"/>
                </a:tc>
                <a:tc hMerge="1">
                  <a:txBody>
                    <a:bodyPr/>
                    <a:lstStyle/>
                    <a:p>
                      <a:endParaRPr lang="en-US"/>
                    </a:p>
                  </a:txBody>
                  <a:tcPr/>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1"/>
                  </a:ext>
                </a:extLst>
              </a:tr>
              <a:tr h="220177">
                <a:tc>
                  <a:txBody>
                    <a:bodyPr/>
                    <a:lstStyle/>
                    <a:p>
                      <a:pPr algn="l" fontAlgn="b"/>
                      <a:r>
                        <a:rPr lang="en-US" sz="1100" u="none" strike="noStrike">
                          <a:effectLst/>
                        </a:rPr>
                        <a:t>12/31/2016</a:t>
                      </a:r>
                      <a:endParaRPr lang="en-US" sz="1100" b="1"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2"/>
                  </a:ext>
                </a:extLst>
              </a:tr>
              <a:tr h="220177">
                <a:tc>
                  <a:txBody>
                    <a:bodyPr/>
                    <a:lstStyle/>
                    <a:p>
                      <a:pPr algn="l" fontAlgn="b"/>
                      <a:endParaRPr lang="en-US" sz="1100" b="1"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dirty="0">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3"/>
                  </a:ext>
                </a:extLst>
              </a:tr>
              <a:tr h="209169">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dirty="0">
                        <a:solidFill>
                          <a:srgbClr val="000000"/>
                        </a:solidFill>
                        <a:effectLst/>
                        <a:latin typeface="Arial"/>
                      </a:endParaRPr>
                    </a:p>
                  </a:txBody>
                  <a:tcPr marL="11430" marR="11430" marT="9526" marB="0" anchor="b"/>
                </a:tc>
                <a:extLst>
                  <a:ext uri="{0D108BD9-81ED-4DB2-BD59-A6C34878D82A}">
                    <a16:rowId xmlns:a16="http://schemas.microsoft.com/office/drawing/2014/main" val="10004"/>
                  </a:ext>
                </a:extLst>
              </a:tr>
              <a:tr h="209169">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ctr" fontAlgn="b"/>
                      <a:endParaRPr lang="en-US" sz="1100" b="0" i="0" u="none" strike="noStrike">
                        <a:solidFill>
                          <a:srgbClr val="000000"/>
                        </a:solidFill>
                        <a:effectLst/>
                        <a:latin typeface="Arial"/>
                      </a:endParaRPr>
                    </a:p>
                  </a:txBody>
                  <a:tcPr marL="11430" marR="11430" marT="9526" marB="0" anchor="b"/>
                </a:tc>
                <a:tc>
                  <a:txBody>
                    <a:bodyPr/>
                    <a:lstStyle/>
                    <a:p>
                      <a:pPr algn="ctr" fontAlgn="b"/>
                      <a:r>
                        <a:rPr lang="en-US" sz="1100" u="none" strike="noStrike">
                          <a:effectLst/>
                        </a:rPr>
                        <a:t>Distribution</a:t>
                      </a:r>
                      <a:endParaRPr lang="en-US" sz="1100" b="0" i="0" u="none" strike="noStrike">
                        <a:solidFill>
                          <a:srgbClr val="000000"/>
                        </a:solidFill>
                        <a:effectLst/>
                        <a:latin typeface="Arial"/>
                      </a:endParaRPr>
                    </a:p>
                  </a:txBody>
                  <a:tcPr marL="11430" marR="11430" marT="9526" marB="0" anchor="b"/>
                </a:tc>
                <a:tc>
                  <a:txBody>
                    <a:bodyPr/>
                    <a:lstStyle/>
                    <a:p>
                      <a:pPr algn="ctr" fontAlgn="b"/>
                      <a:r>
                        <a:rPr lang="en-US" sz="1100" u="none" strike="noStrike">
                          <a:effectLst/>
                        </a:rPr>
                        <a:t>Distribution </a:t>
                      </a:r>
                      <a:endParaRPr lang="en-US" sz="1100" b="0" i="0" u="none" strike="noStrike">
                        <a:solidFill>
                          <a:srgbClr val="000000"/>
                        </a:solidFill>
                        <a:effectLst/>
                        <a:latin typeface="Arial"/>
                      </a:endParaRPr>
                    </a:p>
                  </a:txBody>
                  <a:tcPr marL="11430" marR="11430" marT="9526" marB="0" anchor="b"/>
                </a:tc>
                <a:tc>
                  <a:txBody>
                    <a:bodyPr/>
                    <a:lstStyle/>
                    <a:p>
                      <a:pPr algn="ctr" fontAlgn="b"/>
                      <a:r>
                        <a:rPr lang="en-US" sz="1100" u="none" strike="noStrike">
                          <a:effectLst/>
                        </a:rPr>
                        <a:t>Cancelled </a:t>
                      </a:r>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5"/>
                  </a:ext>
                </a:extLst>
              </a:tr>
              <a:tr h="209169">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ctr" fontAlgn="b"/>
                      <a:r>
                        <a:rPr lang="en-US" sz="1100" u="none" strike="noStrike">
                          <a:effectLst/>
                        </a:rPr>
                        <a:t>Participant name</a:t>
                      </a:r>
                      <a:endParaRPr lang="en-US" sz="1100" b="0" i="0" u="none" strike="noStrike">
                        <a:solidFill>
                          <a:srgbClr val="000000"/>
                        </a:solidFill>
                        <a:effectLst/>
                        <a:latin typeface="Arial"/>
                      </a:endParaRPr>
                    </a:p>
                  </a:txBody>
                  <a:tcPr marL="11430" marR="11430" marT="9526" marB="0" anchor="b"/>
                </a:tc>
                <a:tc>
                  <a:txBody>
                    <a:bodyPr/>
                    <a:lstStyle/>
                    <a:p>
                      <a:pPr algn="ctr" fontAlgn="b"/>
                      <a:r>
                        <a:rPr lang="en-US" sz="1100" u="none" strike="noStrike">
                          <a:effectLst/>
                        </a:rPr>
                        <a:t>Date</a:t>
                      </a:r>
                      <a:endParaRPr lang="en-US" sz="1100" b="0" i="0" u="none" strike="noStrike">
                        <a:solidFill>
                          <a:srgbClr val="000000"/>
                        </a:solidFill>
                        <a:effectLst/>
                        <a:latin typeface="Arial"/>
                      </a:endParaRPr>
                    </a:p>
                  </a:txBody>
                  <a:tcPr marL="11430" marR="11430" marT="9526" marB="0" anchor="b"/>
                </a:tc>
                <a:tc>
                  <a:txBody>
                    <a:bodyPr/>
                    <a:lstStyle/>
                    <a:p>
                      <a:pPr algn="ctr" fontAlgn="b"/>
                      <a:r>
                        <a:rPr lang="en-US" sz="1100" u="none" strike="noStrike">
                          <a:effectLst/>
                        </a:rPr>
                        <a:t>Amount</a:t>
                      </a:r>
                      <a:endParaRPr lang="en-US" sz="1100" b="0" i="0" u="none" strike="noStrike">
                        <a:solidFill>
                          <a:srgbClr val="000000"/>
                        </a:solidFill>
                        <a:effectLst/>
                        <a:latin typeface="Arial"/>
                      </a:endParaRPr>
                    </a:p>
                  </a:txBody>
                  <a:tcPr marL="11430" marR="11430" marT="9526" marB="0" anchor="b"/>
                </a:tc>
                <a:tc>
                  <a:txBody>
                    <a:bodyPr/>
                    <a:lstStyle/>
                    <a:p>
                      <a:pPr algn="ctr" fontAlgn="b"/>
                      <a:r>
                        <a:rPr lang="en-US" sz="1100" u="none" strike="noStrike">
                          <a:effectLst/>
                        </a:rPr>
                        <a:t>Check Amount</a:t>
                      </a:r>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6"/>
                  </a:ext>
                </a:extLst>
              </a:tr>
              <a:tr h="220177">
                <a:tc>
                  <a:txBody>
                    <a:bodyPr/>
                    <a:lstStyle/>
                    <a:p>
                      <a:pPr algn="r" fontAlgn="b"/>
                      <a:r>
                        <a:rPr lang="en-US" sz="1100" u="none" strike="noStrike">
                          <a:effectLst/>
                        </a:rPr>
                        <a:t>1</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Jane Smith</a:t>
                      </a:r>
                      <a:endParaRPr lang="en-US" sz="1100" b="0" i="0" u="none" strike="noStrike">
                        <a:solidFill>
                          <a:srgbClr val="000000"/>
                        </a:solidFill>
                        <a:effectLst/>
                        <a:latin typeface="Arial"/>
                      </a:endParaRPr>
                    </a:p>
                  </a:txBody>
                  <a:tcPr marL="11430" marR="11430" marT="9526" marB="0" anchor="b"/>
                </a:tc>
                <a:tc>
                  <a:txBody>
                    <a:bodyPr/>
                    <a:lstStyle/>
                    <a:p>
                      <a:pPr algn="r" fontAlgn="b"/>
                      <a:r>
                        <a:rPr lang="en-US" sz="1100" u="none" strike="noStrike">
                          <a:effectLst/>
                        </a:rPr>
                        <a:t>2/4/2016</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 $ 43,877.66 </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 $    35,102.13 </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X</a:t>
                      </a:r>
                      <a:endParaRPr lang="en-US" sz="1100" b="1" i="0" u="none" strike="noStrike">
                        <a:solidFill>
                          <a:srgbClr val="FF0000"/>
                        </a:solidFill>
                        <a:effectLst/>
                        <a:latin typeface="Arial"/>
                      </a:endParaRPr>
                    </a:p>
                  </a:txBody>
                  <a:tcPr marL="11430" marR="11430" marT="9526" marB="0" anchor="b"/>
                </a:tc>
                <a:tc>
                  <a:txBody>
                    <a:bodyPr/>
                    <a:lstStyle/>
                    <a:p>
                      <a:pPr algn="l" fontAlgn="b"/>
                      <a:r>
                        <a:rPr lang="en-US" sz="1100" u="none" strike="noStrike">
                          <a:effectLst/>
                        </a:rPr>
                        <a:t>Y</a:t>
                      </a:r>
                      <a:endParaRPr lang="en-US" sz="1100" b="1" i="0" u="none" strike="noStrike">
                        <a:solidFill>
                          <a:srgbClr val="FF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7"/>
                  </a:ext>
                </a:extLst>
              </a:tr>
              <a:tr h="220177">
                <a:tc>
                  <a:txBody>
                    <a:bodyPr/>
                    <a:lstStyle/>
                    <a:p>
                      <a:pPr algn="r" fontAlgn="b"/>
                      <a:r>
                        <a:rPr lang="en-US" sz="1100" u="none" strike="noStrike">
                          <a:effectLst/>
                        </a:rPr>
                        <a:t>2</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John Doe</a:t>
                      </a:r>
                      <a:endParaRPr lang="en-US" sz="1100" b="0" i="0" u="none" strike="noStrike">
                        <a:solidFill>
                          <a:srgbClr val="000000"/>
                        </a:solidFill>
                        <a:effectLst/>
                        <a:latin typeface="Arial"/>
                      </a:endParaRPr>
                    </a:p>
                  </a:txBody>
                  <a:tcPr marL="11430" marR="11430" marT="9526" marB="0" anchor="b"/>
                </a:tc>
                <a:tc>
                  <a:txBody>
                    <a:bodyPr/>
                    <a:lstStyle/>
                    <a:p>
                      <a:pPr algn="r" fontAlgn="b"/>
                      <a:r>
                        <a:rPr lang="en-US" sz="1100" u="none" strike="noStrike">
                          <a:effectLst/>
                        </a:rPr>
                        <a:t>5/17/2016</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 $ 31,719.28 </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 $    22,917.18 </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X</a:t>
                      </a:r>
                      <a:endParaRPr lang="en-US" sz="1100" b="1" i="0" u="none" strike="noStrike">
                        <a:solidFill>
                          <a:srgbClr val="FF0000"/>
                        </a:solidFill>
                        <a:effectLst/>
                        <a:latin typeface="Arial"/>
                      </a:endParaRPr>
                    </a:p>
                  </a:txBody>
                  <a:tcPr marL="11430" marR="11430" marT="9526" marB="0" anchor="b"/>
                </a:tc>
                <a:tc>
                  <a:txBody>
                    <a:bodyPr/>
                    <a:lstStyle/>
                    <a:p>
                      <a:pPr algn="l" fontAlgn="b"/>
                      <a:r>
                        <a:rPr lang="en-US" sz="1100" u="none" strike="noStrike">
                          <a:effectLst/>
                        </a:rPr>
                        <a:t>Y</a:t>
                      </a:r>
                      <a:endParaRPr lang="en-US" sz="1100" b="1" i="0" u="none" strike="noStrike">
                        <a:solidFill>
                          <a:srgbClr val="FF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8"/>
                  </a:ext>
                </a:extLst>
              </a:tr>
              <a:tr h="220177">
                <a:tc>
                  <a:txBody>
                    <a:bodyPr/>
                    <a:lstStyle/>
                    <a:p>
                      <a:pPr algn="r" fontAlgn="b"/>
                      <a:r>
                        <a:rPr lang="en-US" sz="1100" u="none" strike="noStrike">
                          <a:effectLst/>
                        </a:rPr>
                        <a:t>3</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Sally Weis</a:t>
                      </a:r>
                      <a:endParaRPr lang="en-US" sz="1100" b="0" i="0" u="none" strike="noStrike">
                        <a:solidFill>
                          <a:srgbClr val="000000"/>
                        </a:solidFill>
                        <a:effectLst/>
                        <a:latin typeface="Arial"/>
                      </a:endParaRPr>
                    </a:p>
                  </a:txBody>
                  <a:tcPr marL="11430" marR="11430" marT="9526" marB="0" anchor="b"/>
                </a:tc>
                <a:tc>
                  <a:txBody>
                    <a:bodyPr/>
                    <a:lstStyle/>
                    <a:p>
                      <a:pPr algn="r" fontAlgn="b"/>
                      <a:r>
                        <a:rPr lang="en-US" sz="1100" u="none" strike="noStrike">
                          <a:effectLst/>
                        </a:rPr>
                        <a:t>9/21/2016</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 $   4,598.03 </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 $      2,877.76 </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X</a:t>
                      </a:r>
                      <a:endParaRPr lang="en-US" sz="1100" b="1" i="0" u="none" strike="noStrike">
                        <a:solidFill>
                          <a:srgbClr val="FF0000"/>
                        </a:solidFill>
                        <a:effectLst/>
                        <a:latin typeface="Arial"/>
                      </a:endParaRPr>
                    </a:p>
                  </a:txBody>
                  <a:tcPr marL="11430" marR="11430" marT="9526" marB="0" anchor="b"/>
                </a:tc>
                <a:tc>
                  <a:txBody>
                    <a:bodyPr/>
                    <a:lstStyle/>
                    <a:p>
                      <a:pPr algn="l" fontAlgn="b"/>
                      <a:r>
                        <a:rPr lang="en-US" sz="1100" u="none" strike="noStrike">
                          <a:effectLst/>
                        </a:rPr>
                        <a:t>Y</a:t>
                      </a:r>
                      <a:endParaRPr lang="en-US" sz="1100" b="1" i="0" u="none" strike="noStrike">
                        <a:solidFill>
                          <a:srgbClr val="FF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09"/>
                  </a:ext>
                </a:extLst>
              </a:tr>
              <a:tr h="220177">
                <a:tc>
                  <a:txBody>
                    <a:bodyPr/>
                    <a:lstStyle/>
                    <a:p>
                      <a:pPr algn="r" fontAlgn="b"/>
                      <a:r>
                        <a:rPr lang="en-US" sz="1100" u="none" strike="noStrike">
                          <a:effectLst/>
                        </a:rPr>
                        <a:t>4</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Mary Peters</a:t>
                      </a:r>
                      <a:endParaRPr lang="en-US" sz="1100" b="0" i="0" u="none" strike="noStrike">
                        <a:solidFill>
                          <a:srgbClr val="000000"/>
                        </a:solidFill>
                        <a:effectLst/>
                        <a:latin typeface="Arial"/>
                      </a:endParaRPr>
                    </a:p>
                  </a:txBody>
                  <a:tcPr marL="11430" marR="11430" marT="9526" marB="0" anchor="b"/>
                </a:tc>
                <a:tc>
                  <a:txBody>
                    <a:bodyPr/>
                    <a:lstStyle/>
                    <a:p>
                      <a:pPr algn="r" fontAlgn="b"/>
                      <a:r>
                        <a:rPr lang="en-US" sz="1100" u="none" strike="noStrike">
                          <a:effectLst/>
                        </a:rPr>
                        <a:t>7/8/2016</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 $   5,000.00 </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 $      4,500.00 </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X</a:t>
                      </a:r>
                      <a:endParaRPr lang="en-US" sz="1100" b="1" i="0" u="none" strike="noStrike">
                        <a:solidFill>
                          <a:srgbClr val="FF0000"/>
                        </a:solidFill>
                        <a:effectLst/>
                        <a:latin typeface="Arial"/>
                      </a:endParaRPr>
                    </a:p>
                  </a:txBody>
                  <a:tcPr marL="11430" marR="11430" marT="9526" marB="0" anchor="b"/>
                </a:tc>
                <a:tc>
                  <a:txBody>
                    <a:bodyPr/>
                    <a:lstStyle/>
                    <a:p>
                      <a:pPr algn="l" fontAlgn="b"/>
                      <a:r>
                        <a:rPr lang="en-US" sz="1100" u="none" strike="noStrike">
                          <a:effectLst/>
                        </a:rPr>
                        <a:t>Y</a:t>
                      </a:r>
                      <a:endParaRPr lang="en-US" sz="1100" b="1" i="0" u="none" strike="noStrike">
                        <a:solidFill>
                          <a:srgbClr val="FF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0"/>
                  </a:ext>
                </a:extLst>
              </a:tr>
              <a:tr h="220177">
                <a:tc>
                  <a:txBody>
                    <a:bodyPr/>
                    <a:lstStyle/>
                    <a:p>
                      <a:pPr algn="r" fontAlgn="b"/>
                      <a:r>
                        <a:rPr lang="en-US" sz="1100" u="none" strike="noStrike">
                          <a:effectLst/>
                        </a:rPr>
                        <a:t>5</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Gary Jones</a:t>
                      </a:r>
                      <a:endParaRPr lang="en-US" sz="1100" b="0" i="0" u="none" strike="noStrike">
                        <a:solidFill>
                          <a:srgbClr val="000000"/>
                        </a:solidFill>
                        <a:effectLst/>
                        <a:latin typeface="Arial"/>
                      </a:endParaRPr>
                    </a:p>
                  </a:txBody>
                  <a:tcPr marL="11430" marR="11430" marT="9526" marB="0" anchor="b"/>
                </a:tc>
                <a:tc>
                  <a:txBody>
                    <a:bodyPr/>
                    <a:lstStyle/>
                    <a:p>
                      <a:pPr algn="r" fontAlgn="b"/>
                      <a:r>
                        <a:rPr lang="en-US" sz="1100" u="none" strike="noStrike">
                          <a:effectLst/>
                        </a:rPr>
                        <a:t>12/14/2016</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 $ 19,014.67 </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 $    19,014.67 </a:t>
                      </a:r>
                      <a:endParaRPr lang="en-US" sz="1100" b="0" i="0" u="none" strike="noStrike">
                        <a:solidFill>
                          <a:srgbClr val="000000"/>
                        </a:solidFill>
                        <a:effectLst/>
                        <a:latin typeface="Arial"/>
                      </a:endParaRPr>
                    </a:p>
                  </a:txBody>
                  <a:tcPr marL="11430" marR="11430" marT="9526" marB="0" anchor="b"/>
                </a:tc>
                <a:tc>
                  <a:txBody>
                    <a:bodyPr/>
                    <a:lstStyle/>
                    <a:p>
                      <a:pPr algn="l" fontAlgn="b"/>
                      <a:r>
                        <a:rPr lang="en-US" sz="1100" u="none" strike="noStrike">
                          <a:effectLst/>
                        </a:rPr>
                        <a:t>X</a:t>
                      </a:r>
                      <a:endParaRPr lang="en-US" sz="1100" b="1" i="0" u="none" strike="noStrike">
                        <a:solidFill>
                          <a:srgbClr val="FF0000"/>
                        </a:solidFill>
                        <a:effectLst/>
                        <a:latin typeface="Arial"/>
                      </a:endParaRPr>
                    </a:p>
                  </a:txBody>
                  <a:tcPr marL="11430" marR="11430" marT="9526" marB="0" anchor="b"/>
                </a:tc>
                <a:tc>
                  <a:txBody>
                    <a:bodyPr/>
                    <a:lstStyle/>
                    <a:p>
                      <a:pPr algn="l" fontAlgn="b"/>
                      <a:r>
                        <a:rPr lang="en-US" sz="1100" u="none" strike="noStrike">
                          <a:effectLst/>
                        </a:rPr>
                        <a:t>Y</a:t>
                      </a:r>
                      <a:endParaRPr lang="en-US" sz="1100" b="1" i="0" u="none" strike="noStrike">
                        <a:solidFill>
                          <a:srgbClr val="FF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1"/>
                  </a:ext>
                </a:extLst>
              </a:tr>
              <a:tr h="209169">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dirty="0">
                        <a:solidFill>
                          <a:srgbClr val="000000"/>
                        </a:solidFill>
                        <a:effectLst/>
                        <a:latin typeface="Arial"/>
                      </a:endParaRPr>
                    </a:p>
                  </a:txBody>
                  <a:tcPr marL="11430" marR="11430" marT="9526" marB="0" anchor="b"/>
                </a:tc>
                <a:extLst>
                  <a:ext uri="{0D108BD9-81ED-4DB2-BD59-A6C34878D82A}">
                    <a16:rowId xmlns:a16="http://schemas.microsoft.com/office/drawing/2014/main" val="10012"/>
                  </a:ext>
                </a:extLst>
              </a:tr>
              <a:tr h="220177">
                <a:tc>
                  <a:txBody>
                    <a:bodyPr/>
                    <a:lstStyle/>
                    <a:p>
                      <a:pPr algn="r" fontAlgn="b"/>
                      <a:r>
                        <a:rPr lang="en-US" sz="1100" u="none" strike="noStrike">
                          <a:effectLst/>
                        </a:rPr>
                        <a:t>X</a:t>
                      </a:r>
                      <a:endParaRPr lang="en-US" sz="1100" b="1" i="0" u="none" strike="noStrike">
                        <a:solidFill>
                          <a:srgbClr val="FF0000"/>
                        </a:solidFill>
                        <a:effectLst/>
                        <a:latin typeface="Arial"/>
                      </a:endParaRPr>
                    </a:p>
                  </a:txBody>
                  <a:tcPr marL="11430" marR="11430" marT="9526" marB="0" anchor="b"/>
                </a:tc>
                <a:tc gridSpan="6">
                  <a:txBody>
                    <a:bodyPr/>
                    <a:lstStyle/>
                    <a:p>
                      <a:pPr algn="l" fontAlgn="b"/>
                      <a:r>
                        <a:rPr lang="en-US" sz="1100" u="none" strike="noStrike">
                          <a:effectLst/>
                        </a:rPr>
                        <a:t>Obtained and agreed to supporting documents.  Appears proper. </a:t>
                      </a:r>
                      <a:endParaRPr lang="en-US" sz="1100" b="0" i="0" u="none" strike="noStrike">
                        <a:solidFill>
                          <a:srgbClr val="000000"/>
                        </a:solidFill>
                        <a:effectLst/>
                        <a:latin typeface="Arial"/>
                      </a:endParaRPr>
                    </a:p>
                  </a:txBody>
                  <a:tcPr marL="11430" marR="11430" marT="952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3"/>
                  </a:ext>
                </a:extLst>
              </a:tr>
              <a:tr h="220177">
                <a:tc>
                  <a:txBody>
                    <a:bodyPr/>
                    <a:lstStyle/>
                    <a:p>
                      <a:pPr algn="r" fontAlgn="b"/>
                      <a:r>
                        <a:rPr lang="en-US" sz="1100" u="none" strike="noStrike">
                          <a:effectLst/>
                        </a:rPr>
                        <a:t>Y</a:t>
                      </a:r>
                      <a:endParaRPr lang="en-US" sz="1100" b="1" i="0" u="none" strike="noStrike">
                        <a:solidFill>
                          <a:srgbClr val="FF0000"/>
                        </a:solidFill>
                        <a:effectLst/>
                        <a:latin typeface="Arial"/>
                      </a:endParaRPr>
                    </a:p>
                  </a:txBody>
                  <a:tcPr marL="11430" marR="11430" marT="9526" marB="0" anchor="b"/>
                </a:tc>
                <a:tc gridSpan="4">
                  <a:txBody>
                    <a:bodyPr/>
                    <a:lstStyle/>
                    <a:p>
                      <a:pPr algn="l" fontAlgn="b"/>
                      <a:r>
                        <a:rPr lang="en-US" sz="1100" u="none" strike="noStrike">
                          <a:effectLst/>
                        </a:rPr>
                        <a:t>Agreed to cancelled check.  Appears proper. </a:t>
                      </a:r>
                      <a:endParaRPr lang="en-US" sz="1100" b="0" i="0" u="none" strike="noStrike">
                        <a:solidFill>
                          <a:srgbClr val="000000"/>
                        </a:solidFill>
                        <a:effectLst/>
                        <a:latin typeface="Arial"/>
                      </a:endParaRPr>
                    </a:p>
                  </a:txBody>
                  <a:tcPr marL="11430" marR="11430" marT="9526"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extLst>
                  <a:ext uri="{0D108BD9-81ED-4DB2-BD59-A6C34878D82A}">
                    <a16:rowId xmlns:a16="http://schemas.microsoft.com/office/drawing/2014/main" val="10014"/>
                  </a:ext>
                </a:extLst>
              </a:tr>
              <a:tr h="209169">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dirty="0">
                        <a:solidFill>
                          <a:srgbClr val="000000"/>
                        </a:solidFill>
                        <a:effectLst/>
                        <a:latin typeface="Arial"/>
                      </a:endParaRPr>
                    </a:p>
                  </a:txBody>
                  <a:tcPr marL="11430" marR="11430" marT="9526" marB="0" anchor="b"/>
                </a:tc>
                <a:tc>
                  <a:txBody>
                    <a:bodyPr/>
                    <a:lstStyle/>
                    <a:p>
                      <a:pPr algn="l" fontAlgn="b"/>
                      <a:endParaRPr lang="en-US" sz="1100" b="0" i="0" u="none" strike="noStrike">
                        <a:solidFill>
                          <a:srgbClr val="000000"/>
                        </a:solidFill>
                        <a:effectLst/>
                        <a:latin typeface="Arial"/>
                      </a:endParaRPr>
                    </a:p>
                  </a:txBody>
                  <a:tcPr marL="11430" marR="11430" marT="9526" marB="0" anchor="b"/>
                </a:tc>
                <a:tc>
                  <a:txBody>
                    <a:bodyPr/>
                    <a:lstStyle/>
                    <a:p>
                      <a:pPr algn="l" fontAlgn="b"/>
                      <a:endParaRPr lang="en-US" sz="1100" b="0" i="0" u="none" strike="noStrike" dirty="0">
                        <a:solidFill>
                          <a:srgbClr val="000000"/>
                        </a:solidFill>
                        <a:effectLst/>
                        <a:latin typeface="Arial"/>
                      </a:endParaRPr>
                    </a:p>
                  </a:txBody>
                  <a:tcPr marL="11430" marR="11430" marT="9526" marB="0" anchor="b"/>
                </a:tc>
                <a:extLst>
                  <a:ext uri="{0D108BD9-81ED-4DB2-BD59-A6C34878D82A}">
                    <a16:rowId xmlns:a16="http://schemas.microsoft.com/office/drawing/2014/main" val="10015"/>
                  </a:ext>
                </a:extLst>
              </a:tr>
            </a:tbl>
          </a:graphicData>
        </a:graphic>
      </p:graphicFrame>
      <p:sp>
        <p:nvSpPr>
          <p:cNvPr id="5" name="Slide Number Placeholder 1"/>
          <p:cNvSpPr txBox="1">
            <a:spLocks/>
          </p:cNvSpPr>
          <p:nvPr/>
        </p:nvSpPr>
        <p:spPr>
          <a:xfrm>
            <a:off x="8766048" y="6556375"/>
            <a:ext cx="256032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0E62DE50-DFB4-B04F-854B-139192B94604}" type="slidenum">
              <a:rPr lang="en-US" sz="1440">
                <a:latin typeface="+mj-lt"/>
              </a:rPr>
              <a:pPr algn="r"/>
              <a:t>32</a:t>
            </a:fld>
            <a:endParaRPr lang="en-US" sz="1440" dirty="0">
              <a:latin typeface="+mj-lt"/>
            </a:endParaRPr>
          </a:p>
        </p:txBody>
      </p:sp>
      <p:sp>
        <p:nvSpPr>
          <p:cNvPr id="6"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404737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320" dirty="0"/>
              <a:t>Investments – </a:t>
            </a:r>
            <a:r>
              <a:rPr lang="en-US" sz="4320" dirty="0" smtClean="0"/>
              <a:t>Limited </a:t>
            </a:r>
            <a:r>
              <a:rPr lang="en-US" sz="4320" dirty="0"/>
              <a:t>Audits</a:t>
            </a:r>
          </a:p>
        </p:txBody>
      </p:sp>
      <p:sp>
        <p:nvSpPr>
          <p:cNvPr id="3" name="Content Placeholder 2"/>
          <p:cNvSpPr>
            <a:spLocks noGrp="1"/>
          </p:cNvSpPr>
          <p:nvPr>
            <p:ph idx="1"/>
          </p:nvPr>
        </p:nvSpPr>
        <p:spPr>
          <a:xfrm>
            <a:off x="1220016" y="2424545"/>
            <a:ext cx="9813744" cy="3842440"/>
          </a:xfrm>
        </p:spPr>
        <p:txBody>
          <a:bodyPr>
            <a:normAutofit fontScale="62500" lnSpcReduction="20000"/>
          </a:bodyPr>
          <a:lstStyle/>
          <a:p>
            <a:r>
              <a:rPr lang="en-US" sz="4320" dirty="0" smtClean="0"/>
              <a:t>Understand who qualifies to issue certification</a:t>
            </a:r>
            <a:endParaRPr lang="en-US" sz="4320" dirty="0"/>
          </a:p>
          <a:p>
            <a:pPr>
              <a:spcBef>
                <a:spcPts val="2880"/>
              </a:spcBef>
            </a:pPr>
            <a:r>
              <a:rPr lang="en-US" sz="4320" dirty="0" smtClean="0"/>
              <a:t>Obtain certification letter AND RELATED CERTIFIED INVESTMENT INFORMATION</a:t>
            </a:r>
          </a:p>
          <a:p>
            <a:pPr>
              <a:spcBef>
                <a:spcPts val="2880"/>
              </a:spcBef>
            </a:pPr>
            <a:r>
              <a:rPr lang="en-US" sz="4320" dirty="0" smtClean="0"/>
              <a:t>Understand which investments and investment information is certified</a:t>
            </a:r>
          </a:p>
          <a:p>
            <a:pPr>
              <a:spcBef>
                <a:spcPts val="2880"/>
              </a:spcBef>
            </a:pPr>
            <a:r>
              <a:rPr lang="en-US" sz="4320" dirty="0" smtClean="0"/>
              <a:t>Understand that other data (contributions, benefit payments, participant data, allocations of income and investments) must still be audited.</a:t>
            </a:r>
            <a:endParaRPr lang="en-US" sz="4320" dirty="0"/>
          </a:p>
          <a:p>
            <a:endParaRPr lang="en-US" dirty="0" smtClean="0"/>
          </a:p>
          <a:p>
            <a:endParaRPr lang="en-US" dirty="0"/>
          </a:p>
          <a:p>
            <a:endParaRPr lang="en-US" sz="3360" dirty="0"/>
          </a:p>
          <a:p>
            <a:endParaRPr lang="en-US" sz="3360" dirty="0"/>
          </a:p>
          <a:p>
            <a:endParaRPr lang="en-US" sz="3360" dirty="0"/>
          </a:p>
        </p:txBody>
      </p:sp>
      <p:sp>
        <p:nvSpPr>
          <p:cNvPr id="5" name="Slide Number Placeholder 1"/>
          <p:cNvSpPr txBox="1">
            <a:spLocks/>
          </p:cNvSpPr>
          <p:nvPr/>
        </p:nvSpPr>
        <p:spPr>
          <a:xfrm>
            <a:off x="8766048" y="6556375"/>
            <a:ext cx="256032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r"/>
            <a:fld id="{0E62DE50-DFB4-B04F-854B-139192B94604}" type="slidenum">
              <a:rPr lang="en-US" sz="1440">
                <a:latin typeface="+mj-lt"/>
              </a:rPr>
              <a:pPr algn="r"/>
              <a:t>33</a:t>
            </a:fld>
            <a:endParaRPr lang="en-US" sz="1440" dirty="0">
              <a:latin typeface="+mj-lt"/>
            </a:endParaRPr>
          </a:p>
        </p:txBody>
      </p:sp>
      <p:sp>
        <p:nvSpPr>
          <p:cNvPr id="6"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865799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4"/>
          <p:cNvSpPr>
            <a:spLocks noGrp="1" noChangeArrowheads="1"/>
          </p:cNvSpPr>
          <p:nvPr>
            <p:ph type="title"/>
          </p:nvPr>
        </p:nvSpPr>
        <p:spPr>
          <a:xfrm>
            <a:off x="2808588" y="457200"/>
            <a:ext cx="6297312" cy="1306323"/>
          </a:xfrm>
        </p:spPr>
        <p:txBody>
          <a:bodyPr>
            <a:noAutofit/>
          </a:bodyPr>
          <a:lstStyle/>
          <a:p>
            <a:r>
              <a:rPr lang="en-US" dirty="0" smtClean="0">
                <a:solidFill>
                  <a:schemeClr val="bg1"/>
                </a:solidFill>
              </a:rPr>
              <a:t>Meet The Office of the Chief Accountant</a:t>
            </a:r>
          </a:p>
        </p:txBody>
      </p:sp>
      <p:sp>
        <p:nvSpPr>
          <p:cNvPr id="8" name="Slide Number Placeholder 4"/>
          <p:cNvSpPr>
            <a:spLocks noGrp="1"/>
          </p:cNvSpPr>
          <p:nvPr>
            <p:ph type="sldNum" sz="quarter" idx="12"/>
          </p:nvPr>
        </p:nvSpPr>
        <p:spPr>
          <a:xfrm>
            <a:off x="10020300" y="0"/>
            <a:ext cx="381000" cy="457200"/>
          </a:xfrm>
        </p:spPr>
        <p:txBody>
          <a:bodyPr/>
          <a:lstStyle/>
          <a:p>
            <a:pPr>
              <a:defRPr/>
            </a:pPr>
            <a:r>
              <a:rPr lang="en-US" altLang="en-US" dirty="0"/>
              <a:t>4</a:t>
            </a:r>
          </a:p>
        </p:txBody>
      </p:sp>
      <p:sp>
        <p:nvSpPr>
          <p:cNvPr id="30723" name="Text Box 2"/>
          <p:cNvSpPr txBox="1">
            <a:spLocks noChangeArrowheads="1"/>
          </p:cNvSpPr>
          <p:nvPr/>
        </p:nvSpPr>
        <p:spPr bwMode="auto">
          <a:xfrm>
            <a:off x="5486400" y="3581402"/>
            <a:ext cx="3962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107" charset="-128"/>
              </a:defRPr>
            </a:lvl1pPr>
            <a:lvl2pPr marL="742950" indent="-285750">
              <a:defRPr>
                <a:solidFill>
                  <a:schemeClr val="tx1"/>
                </a:solidFill>
                <a:latin typeface="Arial" charset="0"/>
                <a:ea typeface="ＭＳ Ｐゴシック" pitchFamily="-107" charset="-128"/>
              </a:defRPr>
            </a:lvl2pPr>
            <a:lvl3pPr marL="1143000" indent="-228600">
              <a:defRPr>
                <a:solidFill>
                  <a:schemeClr val="tx1"/>
                </a:solidFill>
                <a:latin typeface="Arial" charset="0"/>
                <a:ea typeface="ＭＳ Ｐゴシック" pitchFamily="-107" charset="-128"/>
              </a:defRPr>
            </a:lvl3pPr>
            <a:lvl4pPr marL="1600200" indent="-228600">
              <a:defRPr>
                <a:solidFill>
                  <a:schemeClr val="tx1"/>
                </a:solidFill>
                <a:latin typeface="Arial" charset="0"/>
                <a:ea typeface="ＭＳ Ｐゴシック" pitchFamily="-107" charset="-128"/>
              </a:defRPr>
            </a:lvl4pPr>
            <a:lvl5pPr marL="2057400" indent="-228600">
              <a:defRPr>
                <a:solidFill>
                  <a:schemeClr val="tx1"/>
                </a:solidFill>
                <a:latin typeface="Arial" charset="0"/>
                <a:ea typeface="ＭＳ Ｐゴシック" pitchFamily="-107"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pPr algn="l">
              <a:spcBef>
                <a:spcPct val="50000"/>
              </a:spcBef>
            </a:pPr>
            <a:endParaRPr lang="en-US" sz="26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588" y="2165351"/>
            <a:ext cx="6648451" cy="3810000"/>
          </a:xfrm>
          <a:prstGeom prst="rect">
            <a:avLst/>
          </a:prstGeom>
        </p:spPr>
      </p:pic>
      <p:sp>
        <p:nvSpPr>
          <p:cNvPr id="6" name="Slide Number Placeholder 3"/>
          <p:cNvSpPr txBox="1">
            <a:spLocks/>
          </p:cNvSpPr>
          <p:nvPr/>
        </p:nvSpPr>
        <p:spPr>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372672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smtClean="0"/>
              <a:t>Reporting Compliance Activities</a:t>
            </a:r>
            <a:endParaRPr lang="en-US" dirty="0"/>
          </a:p>
        </p:txBody>
      </p:sp>
      <p:sp>
        <p:nvSpPr>
          <p:cNvPr id="5" name="TextBox 1"/>
          <p:cNvSpPr txBox="1">
            <a:spLocks noGrp="1" noChangeArrowheads="1"/>
          </p:cNvSpPr>
          <p:nvPr>
            <p:ph idx="1"/>
          </p:nvPr>
        </p:nvSpPr>
        <p:spPr>
          <a:xfrm>
            <a:off x="1154955" y="2687782"/>
            <a:ext cx="8761412" cy="3657599"/>
          </a:xfrm>
        </p:spPr>
        <p:txBody>
          <a:bodyPr>
            <a:noAutofit/>
          </a:bodyPr>
          <a:lstStyle>
            <a:lvl1pPr marL="285750" indent="-285750">
              <a:defRPr>
                <a:solidFill>
                  <a:schemeClr val="tx1"/>
                </a:solidFill>
                <a:latin typeface="Arial" charset="0"/>
                <a:ea typeface="ＭＳ Ｐゴシック" pitchFamily="-107" charset="-128"/>
              </a:defRPr>
            </a:lvl1pPr>
            <a:lvl2pPr marL="742950" indent="-285750">
              <a:defRPr>
                <a:solidFill>
                  <a:schemeClr val="tx1"/>
                </a:solidFill>
                <a:latin typeface="Arial" charset="0"/>
                <a:ea typeface="ＭＳ Ｐゴシック" pitchFamily="-107" charset="-128"/>
              </a:defRPr>
            </a:lvl2pPr>
            <a:lvl3pPr marL="1143000" indent="-228600">
              <a:defRPr>
                <a:solidFill>
                  <a:schemeClr val="tx1"/>
                </a:solidFill>
                <a:latin typeface="Arial" charset="0"/>
                <a:ea typeface="ＭＳ Ｐゴシック" pitchFamily="-107" charset="-128"/>
              </a:defRPr>
            </a:lvl3pPr>
            <a:lvl4pPr marL="1600200" indent="-228600">
              <a:defRPr>
                <a:solidFill>
                  <a:schemeClr val="tx1"/>
                </a:solidFill>
                <a:latin typeface="Arial" charset="0"/>
                <a:ea typeface="ＭＳ Ｐゴシック" pitchFamily="-107" charset="-128"/>
              </a:defRPr>
            </a:lvl4pPr>
            <a:lvl5pPr marL="2057400" indent="-228600">
              <a:defRPr>
                <a:solidFill>
                  <a:schemeClr val="tx1"/>
                </a:solidFill>
                <a:latin typeface="Arial" charset="0"/>
                <a:ea typeface="ＭＳ Ｐゴシック" pitchFamily="-107" charset="-128"/>
              </a:defRPr>
            </a:lvl5pPr>
            <a:lvl6pPr marL="2514600" indent="-228600" algn="ctr" defTabSz="4572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algn="ctr" defTabSz="4572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algn="ctr" defTabSz="4572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algn="ctr" defTabSz="457200" eaLnBrk="0" fontAlgn="base" hangingPunct="0">
              <a:spcBef>
                <a:spcPct val="0"/>
              </a:spcBef>
              <a:spcAft>
                <a:spcPct val="0"/>
              </a:spcAft>
              <a:defRPr>
                <a:solidFill>
                  <a:schemeClr val="tx1"/>
                </a:solidFill>
                <a:latin typeface="Arial" charset="0"/>
                <a:ea typeface="ＭＳ Ｐゴシック" pitchFamily="-107" charset="-128"/>
              </a:defRPr>
            </a:lvl9pPr>
          </a:lstStyle>
          <a:p>
            <a:r>
              <a:rPr lang="en-US" sz="3200" dirty="0" smtClean="0">
                <a:latin typeface="+mn-lt"/>
              </a:rPr>
              <a:t>Stop filer Initiatives</a:t>
            </a:r>
          </a:p>
          <a:p>
            <a:r>
              <a:rPr lang="en-US" sz="3200" dirty="0" smtClean="0">
                <a:latin typeface="+mn-lt"/>
              </a:rPr>
              <a:t>Missing/</a:t>
            </a:r>
            <a:r>
              <a:rPr lang="en-US" sz="3200" dirty="0" err="1" smtClean="0">
                <a:latin typeface="+mn-lt"/>
              </a:rPr>
              <a:t>Rejectable</a:t>
            </a:r>
            <a:r>
              <a:rPr lang="en-US" sz="3200" dirty="0" smtClean="0">
                <a:latin typeface="+mn-lt"/>
              </a:rPr>
              <a:t> IQPA Reports</a:t>
            </a:r>
          </a:p>
          <a:p>
            <a:r>
              <a:rPr lang="en-US" sz="3200" dirty="0" smtClean="0">
                <a:latin typeface="+mn-lt"/>
              </a:rPr>
              <a:t>Form 5500 and M-1 Compliance </a:t>
            </a:r>
          </a:p>
          <a:p>
            <a:r>
              <a:rPr lang="en-US" sz="3200" dirty="0" smtClean="0">
                <a:latin typeface="+mn-lt"/>
              </a:rPr>
              <a:t>Joint DOL/IRS Enforcement Initiatives</a:t>
            </a:r>
          </a:p>
          <a:p>
            <a:r>
              <a:rPr lang="en-US" sz="3200" dirty="0" smtClean="0">
                <a:latin typeface="+mn-lt"/>
              </a:rPr>
              <a:t>DFVC Integrity Review</a:t>
            </a:r>
          </a:p>
        </p:txBody>
      </p:sp>
      <p:pic>
        <p:nvPicPr>
          <p:cNvPr id="4100" name="Picture 4" descr="Image result for business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81" t="17062" r="27731" b="-22"/>
          <a:stretch/>
        </p:blipFill>
        <p:spPr bwMode="auto">
          <a:xfrm>
            <a:off x="8853055" y="4538078"/>
            <a:ext cx="3172690" cy="20863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472915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4400" dirty="0">
                <a:solidFill>
                  <a:schemeClr val="bg1"/>
                </a:solidFill>
              </a:rPr>
              <a:t>Audit Landscape</a:t>
            </a:r>
          </a:p>
        </p:txBody>
      </p:sp>
      <p:sp>
        <p:nvSpPr>
          <p:cNvPr id="5" name="Content Placeholder 4"/>
          <p:cNvSpPr>
            <a:spLocks noGrp="1"/>
          </p:cNvSpPr>
          <p:nvPr>
            <p:ph idx="1"/>
          </p:nvPr>
        </p:nvSpPr>
        <p:spPr/>
        <p:txBody>
          <a:bodyPr/>
          <a:lstStyle/>
          <a:p>
            <a:r>
              <a:rPr lang="en-US" sz="2400" dirty="0" smtClean="0"/>
              <a:t>84,109 plans are subject to audit</a:t>
            </a:r>
          </a:p>
          <a:p>
            <a:pPr>
              <a:spcBef>
                <a:spcPts val="1200"/>
              </a:spcBef>
            </a:pPr>
            <a:r>
              <a:rPr lang="en-US" sz="2400" dirty="0" smtClean="0"/>
              <a:t>131.8 million participants</a:t>
            </a:r>
          </a:p>
          <a:p>
            <a:pPr>
              <a:spcBef>
                <a:spcPts val="1200"/>
              </a:spcBef>
            </a:pPr>
            <a:r>
              <a:rPr lang="en-US" sz="2400" dirty="0" smtClean="0"/>
              <a:t>$8 trillion in assets subject to audit</a:t>
            </a:r>
          </a:p>
          <a:p>
            <a:pPr>
              <a:spcBef>
                <a:spcPts val="1200"/>
              </a:spcBef>
            </a:pPr>
            <a:r>
              <a:rPr lang="en-US" sz="2400" dirty="0" smtClean="0"/>
              <a:t>5,484 CPA firms performing audits</a:t>
            </a:r>
          </a:p>
          <a:p>
            <a:endParaRPr lang="en-US" dirty="0"/>
          </a:p>
        </p:txBody>
      </p:sp>
      <p:pic>
        <p:nvPicPr>
          <p:cNvPr id="2050" name="Picture 2" descr="Image result for audi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9160" y="2946027"/>
            <a:ext cx="3441123" cy="200448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a:spLocks noGrp="1"/>
          </p:cNvSpPr>
          <p:nvPr>
            <p:ph type="sldNum" sz="quarter" idx="4294967295"/>
          </p:nvPr>
        </p:nvSpPr>
        <p:spPr>
          <a:xfrm>
            <a:off x="10020300" y="0"/>
            <a:ext cx="381000" cy="457200"/>
          </a:xfrm>
        </p:spPr>
        <p:txBody>
          <a:bodyPr/>
          <a:lstStyle/>
          <a:p>
            <a:pPr>
              <a:defRPr/>
            </a:pPr>
            <a:r>
              <a:rPr lang="en-US" altLang="en-US" dirty="0"/>
              <a:t>6</a:t>
            </a:r>
          </a:p>
        </p:txBody>
      </p:sp>
      <p:sp>
        <p:nvSpPr>
          <p:cNvPr id="7" name="Slide Number Placeholder 3"/>
          <p:cNvSpPr>
            <a:spLocks noGrp="1"/>
          </p:cNvSpPr>
          <p:nvPr>
            <p:ph type="sldNum" sz="quarter" idx="12"/>
          </p:nvPr>
        </p:nvSpPr>
        <p:spPr>
          <a:xfrm>
            <a:off x="10352540" y="295729"/>
            <a:ext cx="838199" cy="767687"/>
          </a:xfrm>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9155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Audit Quality Enforcement</a:t>
            </a:r>
            <a:endParaRPr lang="en-US" dirty="0"/>
          </a:p>
        </p:txBody>
      </p:sp>
      <p:graphicFrame>
        <p:nvGraphicFramePr>
          <p:cNvPr id="5" name="Diagram 4"/>
          <p:cNvGraphicFramePr/>
          <p:nvPr>
            <p:extLst>
              <p:ext uri="{D42A27DB-BD31-4B8C-83A1-F6EECF244321}">
                <p14:modId xmlns:p14="http://schemas.microsoft.com/office/powerpoint/2010/main" val="3786042221"/>
              </p:ext>
            </p:extLst>
          </p:nvPr>
        </p:nvGraphicFramePr>
        <p:xfrm>
          <a:off x="1757615" y="2369126"/>
          <a:ext cx="8869680" cy="4142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320894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Quality Remains Problematic</a:t>
            </a:r>
            <a:endParaRPr lang="en-US" dirty="0"/>
          </a:p>
        </p:txBody>
      </p:sp>
      <p:sp>
        <p:nvSpPr>
          <p:cNvPr id="3" name="Content Placeholder 2"/>
          <p:cNvSpPr>
            <a:spLocks noGrp="1"/>
          </p:cNvSpPr>
          <p:nvPr>
            <p:ph idx="1"/>
          </p:nvPr>
        </p:nvSpPr>
        <p:spPr>
          <a:xfrm>
            <a:off x="1154954" y="2603500"/>
            <a:ext cx="10316610" cy="3416300"/>
          </a:xfrm>
        </p:spPr>
        <p:txBody>
          <a:bodyPr>
            <a:normAutofit fontScale="85000" lnSpcReduction="10000"/>
          </a:bodyPr>
          <a:lstStyle/>
          <a:p>
            <a:r>
              <a:rPr lang="en-US" sz="3200" dirty="0" smtClean="0"/>
              <a:t>Deficiency rates are unacceptable—nearly 40%</a:t>
            </a:r>
          </a:p>
          <a:p>
            <a:pPr>
              <a:spcBef>
                <a:spcPts val="1800"/>
              </a:spcBef>
            </a:pPr>
            <a:r>
              <a:rPr lang="en-US" sz="3200" dirty="0"/>
              <a:t>Large variability—size </a:t>
            </a:r>
            <a:r>
              <a:rPr lang="en-US" sz="3200" dirty="0" smtClean="0"/>
              <a:t>of EBP practice is a factor</a:t>
            </a:r>
          </a:p>
          <a:p>
            <a:pPr>
              <a:spcBef>
                <a:spcPts val="1800"/>
              </a:spcBef>
            </a:pPr>
            <a:r>
              <a:rPr lang="en-US" sz="3200" dirty="0" smtClean="0"/>
              <a:t>Large firms not immune </a:t>
            </a:r>
            <a:r>
              <a:rPr lang="en-US" sz="3200" dirty="0"/>
              <a:t>from problems—they </a:t>
            </a:r>
            <a:r>
              <a:rPr lang="en-US" sz="3200" dirty="0" smtClean="0"/>
              <a:t>often dabble</a:t>
            </a:r>
          </a:p>
          <a:p>
            <a:pPr>
              <a:spcBef>
                <a:spcPts val="1800"/>
              </a:spcBef>
            </a:pPr>
            <a:r>
              <a:rPr lang="en-US" sz="3200" dirty="0" smtClean="0"/>
              <a:t>The size of large firms brings own risks and challenges</a:t>
            </a:r>
          </a:p>
          <a:p>
            <a:pPr>
              <a:spcBef>
                <a:spcPts val="1800"/>
              </a:spcBef>
            </a:pPr>
            <a:r>
              <a:rPr lang="en-US" sz="3200" dirty="0" smtClean="0"/>
              <a:t>Peer review is limited as an indicator of a quality benefit plan auditor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523966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dirty="0" smtClean="0">
                <a:solidFill>
                  <a:schemeClr val="bg1"/>
                </a:solidFill>
              </a:rPr>
              <a:t>Themes of Deficient Audit Work</a:t>
            </a:r>
          </a:p>
        </p:txBody>
      </p:sp>
      <p:sp>
        <p:nvSpPr>
          <p:cNvPr id="36867" name="Content Placeholder 2"/>
          <p:cNvSpPr>
            <a:spLocks noGrp="1"/>
          </p:cNvSpPr>
          <p:nvPr>
            <p:ph idx="1"/>
          </p:nvPr>
        </p:nvSpPr>
        <p:spPr>
          <a:xfrm>
            <a:off x="1981200" y="2466109"/>
            <a:ext cx="8458200" cy="3664817"/>
          </a:xfrm>
        </p:spPr>
        <p:txBody>
          <a:bodyPr>
            <a:normAutofit/>
          </a:bodyPr>
          <a:lstStyle/>
          <a:p>
            <a:pPr>
              <a:spcBef>
                <a:spcPts val="1200"/>
              </a:spcBef>
              <a:buSzPct val="100000"/>
            </a:pPr>
            <a:r>
              <a:rPr lang="en-US" sz="2800" dirty="0" smtClean="0"/>
              <a:t>Documentation</a:t>
            </a:r>
          </a:p>
          <a:p>
            <a:pPr>
              <a:spcBef>
                <a:spcPts val="2400"/>
              </a:spcBef>
              <a:buSzPct val="100000"/>
            </a:pPr>
            <a:r>
              <a:rPr lang="en-US" sz="2800" dirty="0" smtClean="0"/>
              <a:t>Overreliance</a:t>
            </a:r>
          </a:p>
          <a:p>
            <a:pPr>
              <a:spcBef>
                <a:spcPts val="2400"/>
              </a:spcBef>
              <a:buSzPct val="100000"/>
            </a:pPr>
            <a:r>
              <a:rPr lang="en-US" sz="2800" dirty="0" smtClean="0"/>
              <a:t>Checklists </a:t>
            </a:r>
            <a:r>
              <a:rPr lang="en-US" sz="2800" dirty="0"/>
              <a:t>– the good, the bad, and the ugly</a:t>
            </a:r>
          </a:p>
          <a:p>
            <a:pPr>
              <a:spcBef>
                <a:spcPts val="2400"/>
              </a:spcBef>
              <a:buSzPct val="100000"/>
            </a:pPr>
            <a:r>
              <a:rPr lang="en-US" sz="2800" dirty="0"/>
              <a:t>Lack of audit experience – EBP or otherwise</a:t>
            </a:r>
          </a:p>
          <a:p>
            <a:endParaRPr lang="en-US" dirty="0" smtClean="0"/>
          </a:p>
          <a:p>
            <a:pPr lvl="1"/>
            <a:endParaRPr lang="en-US" sz="2800" dirty="0">
              <a:solidFill>
                <a:srgbClr val="0A52A1"/>
              </a:solidFill>
            </a:endParaRPr>
          </a:p>
          <a:p>
            <a:pPr lvl="1"/>
            <a:endParaRPr lang="en-US" dirty="0" smtClean="0"/>
          </a:p>
        </p:txBody>
      </p:sp>
      <p:sp>
        <p:nvSpPr>
          <p:cNvPr id="5" name="Slide Number Placeholder 3"/>
          <p:cNvSpPr>
            <a:spLocks noGrp="1"/>
          </p:cNvSpPr>
          <p:nvPr>
            <p:ph type="sldNum" sz="quarter" idx="12"/>
          </p:nvPr>
        </p:nvSpPr>
        <p:spPr>
          <a:xfrm>
            <a:off x="8077200" y="6519864"/>
            <a:ext cx="2133600" cy="365125"/>
          </a:xfrm>
        </p:spPr>
        <p:txBody>
          <a:bodyPr/>
          <a:lstStyle/>
          <a:p>
            <a:pPr>
              <a:defRPr/>
            </a:pPr>
            <a:fld id="{06208F89-4CD0-47D9-916A-BF04DB2CF473}" type="slidenum">
              <a:rPr lang="en-US" smtClean="0"/>
              <a:pPr>
                <a:defRPr/>
              </a:pPr>
              <a:t>9</a:t>
            </a:fld>
            <a:endParaRPr lang="en-US" dirty="0"/>
          </a:p>
        </p:txBody>
      </p:sp>
      <p:sp>
        <p:nvSpPr>
          <p:cNvPr id="6" name="Slide Number Placeholder 4"/>
          <p:cNvSpPr>
            <a:spLocks noGrp="1"/>
          </p:cNvSpPr>
          <p:nvPr>
            <p:ph type="sldNum" sz="quarter" idx="4294967295"/>
          </p:nvPr>
        </p:nvSpPr>
        <p:spPr>
          <a:xfrm>
            <a:off x="11811000" y="0"/>
            <a:ext cx="381000" cy="457200"/>
          </a:xfrm>
        </p:spPr>
        <p:txBody>
          <a:bodyPr/>
          <a:lstStyle/>
          <a:p>
            <a:pPr>
              <a:defRPr/>
            </a:pPr>
            <a:r>
              <a:rPr lang="en-US" altLang="en-US" dirty="0" smtClean="0"/>
              <a:t>12</a:t>
            </a:r>
            <a:endParaRPr lang="en-US" altLang="en-US" dirty="0"/>
          </a:p>
        </p:txBody>
      </p:sp>
      <p:sp>
        <p:nvSpPr>
          <p:cNvPr id="7" name="Slide Number Placeholder 3"/>
          <p:cNvSpPr txBox="1">
            <a:spLocks/>
          </p:cNvSpPr>
          <p:nvPr/>
        </p:nvSpPr>
        <p:spPr>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26903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1014</TotalTime>
  <Words>1295</Words>
  <Application>Microsoft Office PowerPoint</Application>
  <PresentationFormat>Widescreen</PresentationFormat>
  <Paragraphs>369</Paragraphs>
  <Slides>33</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Calibri</vt:lpstr>
      <vt:lpstr>Century Gothic</vt:lpstr>
      <vt:lpstr>Tahoma</vt:lpstr>
      <vt:lpstr>Wingdings</vt:lpstr>
      <vt:lpstr>Wingdings 3</vt:lpstr>
      <vt:lpstr>Ion Boardroom</vt:lpstr>
      <vt:lpstr>Inside Look at Recent Events and Priorities of the Department of Labor - EBSA</vt:lpstr>
      <vt:lpstr>Overview</vt:lpstr>
      <vt:lpstr>ERISA’S  LANDSCAPE</vt:lpstr>
      <vt:lpstr>Meet The Office of the Chief Accountant</vt:lpstr>
      <vt:lpstr>Reporting Compliance Activities</vt:lpstr>
      <vt:lpstr>Audit Landscape</vt:lpstr>
      <vt:lpstr>Audit Quality Enforcement</vt:lpstr>
      <vt:lpstr>Audit Quality Remains Problematic</vt:lpstr>
      <vt:lpstr>Themes of Deficient Audit Work</vt:lpstr>
      <vt:lpstr>Audit Documentation – Example 1</vt:lpstr>
      <vt:lpstr>Themes of Best Practices</vt:lpstr>
      <vt:lpstr>Audit Firm Risk</vt:lpstr>
      <vt:lpstr>Disciplinary Referrals</vt:lpstr>
      <vt:lpstr>Client Risk</vt:lpstr>
      <vt:lpstr>Enforcement Process</vt:lpstr>
      <vt:lpstr>Take Away</vt:lpstr>
      <vt:lpstr>Pay Attention to DOL Correspondence</vt:lpstr>
      <vt:lpstr>Outreach/Compliance Assistance</vt:lpstr>
      <vt:lpstr>Outreach/Compliance Assistance</vt:lpstr>
      <vt:lpstr>DOL Resources</vt:lpstr>
      <vt:lpstr>Appendices – DOL Expectations for Audit Areas</vt:lpstr>
      <vt:lpstr>DOL Expectations – Area by Area</vt:lpstr>
      <vt:lpstr>Planning and Supervision</vt:lpstr>
      <vt:lpstr>Internal Controls</vt:lpstr>
      <vt:lpstr>Participant Data</vt:lpstr>
      <vt:lpstr>DOL Expectations – Area by Area</vt:lpstr>
      <vt:lpstr>Party-in-Interest Transactions</vt:lpstr>
      <vt:lpstr>Contributions</vt:lpstr>
      <vt:lpstr>Audit Documentation – Example 2</vt:lpstr>
      <vt:lpstr>Audit Documentation – Example 3</vt:lpstr>
      <vt:lpstr>Benefit Payments</vt:lpstr>
      <vt:lpstr>Audit Documentation – Example 4</vt:lpstr>
      <vt:lpstr>Investments – Limited Audits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 McMennamin</dc:creator>
  <cp:lastModifiedBy>Keim, Jennifer - EBSA</cp:lastModifiedBy>
  <cp:revision>83</cp:revision>
  <cp:lastPrinted>2019-04-16T18:27:07Z</cp:lastPrinted>
  <dcterms:created xsi:type="dcterms:W3CDTF">2019-04-15T14:22:09Z</dcterms:created>
  <dcterms:modified xsi:type="dcterms:W3CDTF">2019-04-24T21:06:49Z</dcterms:modified>
</cp:coreProperties>
</file>